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59"/>
  </p:notesMasterIdLst>
  <p:handoutMasterIdLst>
    <p:handoutMasterId r:id="rId60"/>
  </p:handoutMasterIdLst>
  <p:sldIdLst>
    <p:sldId id="256" r:id="rId3"/>
    <p:sldId id="262" r:id="rId4"/>
    <p:sldId id="257"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321" r:id="rId40"/>
    <p:sldId id="322" r:id="rId41"/>
    <p:sldId id="323" r:id="rId42"/>
    <p:sldId id="324" r:id="rId43"/>
    <p:sldId id="325" r:id="rId44"/>
    <p:sldId id="326" r:id="rId45"/>
    <p:sldId id="327" r:id="rId46"/>
    <p:sldId id="328" r:id="rId47"/>
    <p:sldId id="329" r:id="rId48"/>
    <p:sldId id="330" r:id="rId49"/>
    <p:sldId id="331" r:id="rId50"/>
    <p:sldId id="332" r:id="rId51"/>
    <p:sldId id="333" r:id="rId52"/>
    <p:sldId id="334" r:id="rId53"/>
    <p:sldId id="335" r:id="rId54"/>
    <p:sldId id="336" r:id="rId55"/>
    <p:sldId id="337" r:id="rId56"/>
    <p:sldId id="338" r:id="rId57"/>
    <p:sldId id="339"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721" autoAdjust="0"/>
  </p:normalViewPr>
  <p:slideViewPr>
    <p:cSldViewPr snapToGrid="0" showGuides="1">
      <p:cViewPr>
        <p:scale>
          <a:sx n="41" d="100"/>
          <a:sy n="41" d="100"/>
        </p:scale>
        <p:origin x="-432" y="-636"/>
      </p:cViewPr>
      <p:guideLst>
        <p:guide orient="horz" pos="2160"/>
        <p:guide pos="3840"/>
      </p:guideLst>
    </p:cSldViewPr>
  </p:slideViewPr>
  <p:notesTextViewPr>
    <p:cViewPr>
      <p:scale>
        <a:sx n="1" d="1"/>
        <a:sy n="1" d="1"/>
      </p:scale>
      <p:origin x="0" y="0"/>
    </p:cViewPr>
  </p:notesTextViewPr>
  <p:notesViewPr>
    <p:cSldViewPr snapToGrid="0" showGuides="1">
      <p:cViewPr varScale="1">
        <p:scale>
          <a:sx n="65" d="100"/>
          <a:sy n="65" d="100"/>
        </p:scale>
        <p:origin x="1848"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47117E-D58A-422A-A81B-362E9F2EA265}" type="datetimeFigureOut">
              <a:rPr lang="en-US" smtClean="0"/>
              <a:t>2/25/2014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438575-B761-4121-A7E4-457BB626566A}" type="slidenum">
              <a:rPr lang="en-US" smtClean="0"/>
              <a:t>‹#›</a:t>
            </a:fld>
            <a:endParaRPr lang="en-US"/>
          </a:p>
        </p:txBody>
      </p:sp>
    </p:spTree>
    <p:extLst>
      <p:ext uri="{BB962C8B-B14F-4D97-AF65-F5344CB8AC3E}">
        <p14:creationId xmlns:p14="http://schemas.microsoft.com/office/powerpoint/2010/main" val="623964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552672-2D72-42C2-B0B5-4CADDCB794C9}" type="datetimeFigureOut">
              <a:rPr lang="en-US" smtClean="0"/>
              <a:t>2/25/2014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BA502-DDEA-4552-B72A-9C62FF6620C8}" type="slidenum">
              <a:rPr lang="en-US" smtClean="0"/>
              <a:t>‹#›</a:t>
            </a:fld>
            <a:endParaRPr lang="en-US"/>
          </a:p>
        </p:txBody>
      </p:sp>
    </p:spTree>
    <p:extLst>
      <p:ext uri="{BB962C8B-B14F-4D97-AF65-F5344CB8AC3E}">
        <p14:creationId xmlns:p14="http://schemas.microsoft.com/office/powerpoint/2010/main" val="215213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ame Board">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332703" y="357393"/>
            <a:ext cx="2099258" cy="914400"/>
          </a:xfrm>
          <a:solidFill>
            <a:schemeClr val="accent1">
              <a:lumMod val="75000"/>
            </a:schemeClr>
          </a:solidFill>
          <a:ln>
            <a:solidFill>
              <a:schemeClr val="accent1">
                <a:lumMod val="75000"/>
              </a:schemeClr>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1</a:t>
            </a:r>
            <a:endParaRPr lang="en-US" dirty="0"/>
          </a:p>
        </p:txBody>
      </p:sp>
      <p:sp>
        <p:nvSpPr>
          <p:cNvPr id="40" name="Text Placeholder 7"/>
          <p:cNvSpPr>
            <a:spLocks noGrp="1"/>
          </p:cNvSpPr>
          <p:nvPr>
            <p:ph type="body" sz="quarter" idx="18" hasCustomPrompt="1"/>
          </p:nvPr>
        </p:nvSpPr>
        <p:spPr>
          <a:xfrm>
            <a:off x="332703"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5" name="Text Placeholder 7"/>
          <p:cNvSpPr>
            <a:spLocks noGrp="1"/>
          </p:cNvSpPr>
          <p:nvPr>
            <p:ph type="body" sz="quarter" idx="23" hasCustomPrompt="1"/>
          </p:nvPr>
        </p:nvSpPr>
        <p:spPr>
          <a:xfrm>
            <a:off x="332703"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0" name="Text Placeholder 7"/>
          <p:cNvSpPr>
            <a:spLocks noGrp="1"/>
          </p:cNvSpPr>
          <p:nvPr>
            <p:ph type="body" sz="quarter" idx="28" hasCustomPrompt="1"/>
          </p:nvPr>
        </p:nvSpPr>
        <p:spPr>
          <a:xfrm>
            <a:off x="332703"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5" name="Text Placeholder 7"/>
          <p:cNvSpPr>
            <a:spLocks noGrp="1"/>
          </p:cNvSpPr>
          <p:nvPr>
            <p:ph type="body" sz="quarter" idx="33" hasCustomPrompt="1"/>
          </p:nvPr>
        </p:nvSpPr>
        <p:spPr>
          <a:xfrm>
            <a:off x="332703"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0" name="Text Placeholder 7"/>
          <p:cNvSpPr>
            <a:spLocks noGrp="1"/>
          </p:cNvSpPr>
          <p:nvPr>
            <p:ph type="body" sz="quarter" idx="38" hasCustomPrompt="1"/>
          </p:nvPr>
        </p:nvSpPr>
        <p:spPr>
          <a:xfrm>
            <a:off x="332703"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6" name="Text Placeholder 7"/>
          <p:cNvSpPr>
            <a:spLocks noGrp="1"/>
          </p:cNvSpPr>
          <p:nvPr>
            <p:ph type="body" sz="quarter" idx="14" hasCustomPrompt="1"/>
          </p:nvPr>
        </p:nvSpPr>
        <p:spPr>
          <a:xfrm>
            <a:off x="2689537" y="357393"/>
            <a:ext cx="2099258" cy="914400"/>
          </a:xfrm>
          <a:solidFill>
            <a:schemeClr val="accent2"/>
          </a:solidFill>
          <a:ln>
            <a:solidFill>
              <a:schemeClr val="accent2"/>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2</a:t>
            </a:r>
            <a:endParaRPr lang="en-US" dirty="0"/>
          </a:p>
        </p:txBody>
      </p:sp>
      <p:sp>
        <p:nvSpPr>
          <p:cNvPr id="41" name="Text Placeholder 7"/>
          <p:cNvSpPr>
            <a:spLocks noGrp="1"/>
          </p:cNvSpPr>
          <p:nvPr>
            <p:ph type="body" sz="quarter" idx="19" hasCustomPrompt="1"/>
          </p:nvPr>
        </p:nvSpPr>
        <p:spPr>
          <a:xfrm>
            <a:off x="2689537"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6" name="Text Placeholder 7"/>
          <p:cNvSpPr>
            <a:spLocks noGrp="1"/>
          </p:cNvSpPr>
          <p:nvPr>
            <p:ph type="body" sz="quarter" idx="24" hasCustomPrompt="1"/>
          </p:nvPr>
        </p:nvSpPr>
        <p:spPr>
          <a:xfrm>
            <a:off x="2689537"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1" name="Text Placeholder 7"/>
          <p:cNvSpPr>
            <a:spLocks noGrp="1"/>
          </p:cNvSpPr>
          <p:nvPr>
            <p:ph type="body" sz="quarter" idx="29" hasCustomPrompt="1"/>
          </p:nvPr>
        </p:nvSpPr>
        <p:spPr>
          <a:xfrm>
            <a:off x="2689537"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6" name="Text Placeholder 7"/>
          <p:cNvSpPr>
            <a:spLocks noGrp="1"/>
          </p:cNvSpPr>
          <p:nvPr>
            <p:ph type="body" sz="quarter" idx="34" hasCustomPrompt="1"/>
          </p:nvPr>
        </p:nvSpPr>
        <p:spPr>
          <a:xfrm>
            <a:off x="2689537"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1" name="Text Placeholder 7"/>
          <p:cNvSpPr>
            <a:spLocks noGrp="1"/>
          </p:cNvSpPr>
          <p:nvPr>
            <p:ph type="body" sz="quarter" idx="39" hasCustomPrompt="1"/>
          </p:nvPr>
        </p:nvSpPr>
        <p:spPr>
          <a:xfrm>
            <a:off x="2689537"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7" name="Text Placeholder 7"/>
          <p:cNvSpPr>
            <a:spLocks noGrp="1"/>
          </p:cNvSpPr>
          <p:nvPr>
            <p:ph type="body" sz="quarter" idx="15" hasCustomPrompt="1"/>
          </p:nvPr>
        </p:nvSpPr>
        <p:spPr>
          <a:xfrm>
            <a:off x="5046371" y="357393"/>
            <a:ext cx="2099258" cy="914400"/>
          </a:xfrm>
          <a:solidFill>
            <a:schemeClr val="accent3"/>
          </a:solidFill>
          <a:ln>
            <a:solidFill>
              <a:schemeClr val="accent3"/>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3</a:t>
            </a:r>
            <a:endParaRPr lang="en-US" dirty="0"/>
          </a:p>
        </p:txBody>
      </p:sp>
      <p:sp>
        <p:nvSpPr>
          <p:cNvPr id="42" name="Text Placeholder 7"/>
          <p:cNvSpPr>
            <a:spLocks noGrp="1"/>
          </p:cNvSpPr>
          <p:nvPr>
            <p:ph type="body" sz="quarter" idx="20" hasCustomPrompt="1"/>
          </p:nvPr>
        </p:nvSpPr>
        <p:spPr>
          <a:xfrm>
            <a:off x="5046371"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7" name="Text Placeholder 7"/>
          <p:cNvSpPr>
            <a:spLocks noGrp="1"/>
          </p:cNvSpPr>
          <p:nvPr>
            <p:ph type="body" sz="quarter" idx="25" hasCustomPrompt="1"/>
          </p:nvPr>
        </p:nvSpPr>
        <p:spPr>
          <a:xfrm>
            <a:off x="5046371"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2" name="Text Placeholder 7"/>
          <p:cNvSpPr>
            <a:spLocks noGrp="1"/>
          </p:cNvSpPr>
          <p:nvPr>
            <p:ph type="body" sz="quarter" idx="30" hasCustomPrompt="1"/>
          </p:nvPr>
        </p:nvSpPr>
        <p:spPr>
          <a:xfrm>
            <a:off x="5046371"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7" name="Text Placeholder 7"/>
          <p:cNvSpPr>
            <a:spLocks noGrp="1"/>
          </p:cNvSpPr>
          <p:nvPr>
            <p:ph type="body" sz="quarter" idx="35" hasCustomPrompt="1"/>
          </p:nvPr>
        </p:nvSpPr>
        <p:spPr>
          <a:xfrm>
            <a:off x="5046371"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2" name="Text Placeholder 7"/>
          <p:cNvSpPr>
            <a:spLocks noGrp="1"/>
          </p:cNvSpPr>
          <p:nvPr>
            <p:ph type="body" sz="quarter" idx="40" hasCustomPrompt="1"/>
          </p:nvPr>
        </p:nvSpPr>
        <p:spPr>
          <a:xfrm>
            <a:off x="5046371"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8" name="Text Placeholder 7"/>
          <p:cNvSpPr>
            <a:spLocks noGrp="1"/>
          </p:cNvSpPr>
          <p:nvPr>
            <p:ph type="body" sz="quarter" idx="16" hasCustomPrompt="1"/>
          </p:nvPr>
        </p:nvSpPr>
        <p:spPr>
          <a:xfrm>
            <a:off x="7403205" y="357393"/>
            <a:ext cx="2099258" cy="914400"/>
          </a:xfrm>
          <a:solidFill>
            <a:schemeClr val="accent4"/>
          </a:solidFill>
          <a:ln>
            <a:solidFill>
              <a:schemeClr val="accent4"/>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4</a:t>
            </a:r>
            <a:endParaRPr lang="en-US" dirty="0"/>
          </a:p>
        </p:txBody>
      </p:sp>
      <p:sp>
        <p:nvSpPr>
          <p:cNvPr id="43" name="Text Placeholder 7"/>
          <p:cNvSpPr>
            <a:spLocks noGrp="1"/>
          </p:cNvSpPr>
          <p:nvPr>
            <p:ph type="body" sz="quarter" idx="21" hasCustomPrompt="1"/>
          </p:nvPr>
        </p:nvSpPr>
        <p:spPr>
          <a:xfrm>
            <a:off x="7403205"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8" name="Text Placeholder 7"/>
          <p:cNvSpPr>
            <a:spLocks noGrp="1"/>
          </p:cNvSpPr>
          <p:nvPr>
            <p:ph type="body" sz="quarter" idx="26" hasCustomPrompt="1"/>
          </p:nvPr>
        </p:nvSpPr>
        <p:spPr>
          <a:xfrm>
            <a:off x="7403205"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3" name="Text Placeholder 7"/>
          <p:cNvSpPr>
            <a:spLocks noGrp="1"/>
          </p:cNvSpPr>
          <p:nvPr>
            <p:ph type="body" sz="quarter" idx="31" hasCustomPrompt="1"/>
          </p:nvPr>
        </p:nvSpPr>
        <p:spPr>
          <a:xfrm>
            <a:off x="7403205"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8" name="Text Placeholder 7"/>
          <p:cNvSpPr>
            <a:spLocks noGrp="1"/>
          </p:cNvSpPr>
          <p:nvPr>
            <p:ph type="body" sz="quarter" idx="36" hasCustomPrompt="1"/>
          </p:nvPr>
        </p:nvSpPr>
        <p:spPr>
          <a:xfrm>
            <a:off x="7403205"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3" name="Text Placeholder 7"/>
          <p:cNvSpPr>
            <a:spLocks noGrp="1"/>
          </p:cNvSpPr>
          <p:nvPr>
            <p:ph type="body" sz="quarter" idx="41" hasCustomPrompt="1"/>
          </p:nvPr>
        </p:nvSpPr>
        <p:spPr>
          <a:xfrm>
            <a:off x="7403205"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9" name="Text Placeholder 7"/>
          <p:cNvSpPr>
            <a:spLocks noGrp="1"/>
          </p:cNvSpPr>
          <p:nvPr>
            <p:ph type="body" sz="quarter" idx="17" hasCustomPrompt="1"/>
          </p:nvPr>
        </p:nvSpPr>
        <p:spPr>
          <a:xfrm>
            <a:off x="9760039" y="357393"/>
            <a:ext cx="2099258" cy="914400"/>
          </a:xfrm>
          <a:solidFill>
            <a:schemeClr val="accent5"/>
          </a:solidFill>
          <a:ln>
            <a:solidFill>
              <a:schemeClr val="accent5"/>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5</a:t>
            </a:r>
            <a:endParaRPr lang="en-US" dirty="0"/>
          </a:p>
        </p:txBody>
      </p:sp>
      <p:sp>
        <p:nvSpPr>
          <p:cNvPr id="44" name="Text Placeholder 7"/>
          <p:cNvSpPr>
            <a:spLocks noGrp="1"/>
          </p:cNvSpPr>
          <p:nvPr>
            <p:ph type="body" sz="quarter" idx="22" hasCustomPrompt="1"/>
          </p:nvPr>
        </p:nvSpPr>
        <p:spPr>
          <a:xfrm>
            <a:off x="9760039"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9" name="Text Placeholder 7"/>
          <p:cNvSpPr>
            <a:spLocks noGrp="1"/>
          </p:cNvSpPr>
          <p:nvPr>
            <p:ph type="body" sz="quarter" idx="27" hasCustomPrompt="1"/>
          </p:nvPr>
        </p:nvSpPr>
        <p:spPr>
          <a:xfrm>
            <a:off x="9760039"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4" name="Text Placeholder 7"/>
          <p:cNvSpPr>
            <a:spLocks noGrp="1"/>
          </p:cNvSpPr>
          <p:nvPr>
            <p:ph type="body" sz="quarter" idx="32" hasCustomPrompt="1"/>
          </p:nvPr>
        </p:nvSpPr>
        <p:spPr>
          <a:xfrm>
            <a:off x="9760039"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9" name="Text Placeholder 7"/>
          <p:cNvSpPr>
            <a:spLocks noGrp="1"/>
          </p:cNvSpPr>
          <p:nvPr>
            <p:ph type="body" sz="quarter" idx="37" hasCustomPrompt="1"/>
          </p:nvPr>
        </p:nvSpPr>
        <p:spPr>
          <a:xfrm>
            <a:off x="9760039"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4" name="Text Placeholder 7"/>
          <p:cNvSpPr>
            <a:spLocks noGrp="1"/>
          </p:cNvSpPr>
          <p:nvPr>
            <p:ph type="body" sz="quarter" idx="42" hasCustomPrompt="1"/>
          </p:nvPr>
        </p:nvSpPr>
        <p:spPr>
          <a:xfrm>
            <a:off x="9760039"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3"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You can type your own categories and points values in this game board.</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slides we’ve provided.</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a points box to go to that question,</a:t>
            </a:r>
            <a:r>
              <a:rPr lang="en-US" sz="1600" baseline="0" dirty="0" smtClean="0">
                <a:solidFill>
                  <a:srgbClr val="7F7F7F"/>
                </a:solidFill>
                <a:latin typeface="Calibri Light" panose="020F0302020204030204" pitchFamily="34" charset="0"/>
                <a:cs typeface="Calibri" panose="020F0502020204030204" pitchFamily="34" charset="0"/>
              </a:rPr>
              <a:t> then </a:t>
            </a:r>
            <a:r>
              <a:rPr lang="en-US" sz="1600" dirty="0" smtClean="0">
                <a:solidFill>
                  <a:srgbClr val="7F7F7F"/>
                </a:solidFill>
                <a:latin typeface="Calibri Light" panose="020F0302020204030204" pitchFamily="34" charset="0"/>
                <a:cs typeface="Calibri" panose="020F0502020204030204" pitchFamily="34" charset="0"/>
              </a:rPr>
              <a:t>click to</a:t>
            </a:r>
            <a:r>
              <a:rPr lang="en-US" sz="1600" baseline="0" dirty="0" smtClean="0">
                <a:solidFill>
                  <a:srgbClr val="7F7F7F"/>
                </a:solidFill>
                <a:latin typeface="Calibri Light" panose="020F0302020204030204" pitchFamily="34" charset="0"/>
                <a:cs typeface="Calibri" panose="020F0502020204030204" pitchFamily="34" charset="0"/>
              </a:rPr>
              <a:t> move to the answer slide</a:t>
            </a:r>
            <a:r>
              <a:rPr lang="en-US" sz="1600" dirty="0" smtClean="0">
                <a:solidFill>
                  <a:srgbClr val="7F7F7F"/>
                </a:solidFill>
                <a:latin typeface="Calibri Light" panose="020F0302020204030204" pitchFamily="34" charset="0"/>
                <a:cs typeface="Calibri" panose="020F0502020204030204" pitchFamily="34" charset="0"/>
              </a:rPr>
              <a:t>. </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Click the left triangle to return to this game board slide. </a:t>
            </a:r>
          </a:p>
        </p:txBody>
      </p:sp>
    </p:spTree>
    <p:extLst>
      <p:ext uri="{BB962C8B-B14F-4D97-AF65-F5344CB8AC3E}">
        <p14:creationId xmlns:p14="http://schemas.microsoft.com/office/powerpoint/2010/main" val="3830760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ategory 3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Tree>
    <p:extLst>
      <p:ext uri="{BB962C8B-B14F-4D97-AF65-F5344CB8AC3E}">
        <p14:creationId xmlns:p14="http://schemas.microsoft.com/office/powerpoint/2010/main" val="3721660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ategory 4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4 divider slide</a:t>
            </a:r>
            <a:endParaRPr lang="en-US" dirty="0"/>
          </a:p>
        </p:txBody>
      </p:sp>
    </p:spTree>
    <p:extLst>
      <p:ext uri="{BB962C8B-B14F-4D97-AF65-F5344CB8AC3E}">
        <p14:creationId xmlns:p14="http://schemas.microsoft.com/office/powerpoint/2010/main" val="730655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ategory 4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559610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ategory 4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Tree>
    <p:extLst>
      <p:ext uri="{BB962C8B-B14F-4D97-AF65-F5344CB8AC3E}">
        <p14:creationId xmlns:p14="http://schemas.microsoft.com/office/powerpoint/2010/main" val="3960869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ategory 5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5 divider slide</a:t>
            </a:r>
            <a:endParaRPr lang="en-US" dirty="0"/>
          </a:p>
        </p:txBody>
      </p:sp>
    </p:spTree>
    <p:extLst>
      <p:ext uri="{BB962C8B-B14F-4D97-AF65-F5344CB8AC3E}">
        <p14:creationId xmlns:p14="http://schemas.microsoft.com/office/powerpoint/2010/main" val="971966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tegory 1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1 divider slide</a:t>
            </a:r>
            <a:endParaRPr lang="en-US" dirty="0"/>
          </a:p>
        </p:txBody>
      </p:sp>
    </p:spTree>
    <p:extLst>
      <p:ext uri="{BB962C8B-B14F-4D97-AF65-F5344CB8AC3E}">
        <p14:creationId xmlns:p14="http://schemas.microsoft.com/office/powerpoint/2010/main" val="115712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ategory 1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2"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left triangle to return to the game board slide. </a:t>
            </a:r>
          </a:p>
        </p:txBody>
      </p:sp>
      <p:sp>
        <p:nvSpPr>
          <p:cNvPr id="6" name="Title 5"/>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
        <p:nvSpPr>
          <p:cNvPr id="14"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2008229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ategory 1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4"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Tree>
    <p:extLst>
      <p:ext uri="{BB962C8B-B14F-4D97-AF65-F5344CB8AC3E}">
        <p14:creationId xmlns:p14="http://schemas.microsoft.com/office/powerpoint/2010/main" val="13196018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tegory 2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2 divider slide</a:t>
            </a:r>
            <a:endParaRPr lang="en-US" dirty="0"/>
          </a:p>
        </p:txBody>
      </p:sp>
    </p:spTree>
    <p:extLst>
      <p:ext uri="{BB962C8B-B14F-4D97-AF65-F5344CB8AC3E}">
        <p14:creationId xmlns:p14="http://schemas.microsoft.com/office/powerpoint/2010/main" val="1317110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ategory 2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087391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ategory 2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Tree>
    <p:extLst>
      <p:ext uri="{BB962C8B-B14F-4D97-AF65-F5344CB8AC3E}">
        <p14:creationId xmlns:p14="http://schemas.microsoft.com/office/powerpoint/2010/main" val="5037557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ategory 3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3 divider slide</a:t>
            </a:r>
            <a:endParaRPr lang="en-US" dirty="0"/>
          </a:p>
        </p:txBody>
      </p:sp>
    </p:spTree>
    <p:extLst>
      <p:ext uri="{BB962C8B-B14F-4D97-AF65-F5344CB8AC3E}">
        <p14:creationId xmlns:p14="http://schemas.microsoft.com/office/powerpoint/2010/main" val="2015985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ategory 3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7096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33588" y="5900384"/>
            <a:ext cx="7969542" cy="78139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33588" y="1825625"/>
            <a:ext cx="10220212" cy="407475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1A184-F35B-4AFC-AC27-402630BF31EA}" type="datetimeFigureOut">
              <a:rPr lang="en-US" smtClean="0"/>
              <a:t>2/25/2014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D9D6C-B21A-4AFF-BD71-9CA00C1F4281}" type="slidenum">
              <a:rPr lang="en-US" smtClean="0"/>
              <a:t>‹#›</a:t>
            </a:fld>
            <a:endParaRPr lang="en-US"/>
          </a:p>
        </p:txBody>
      </p:sp>
    </p:spTree>
    <p:extLst>
      <p:ext uri="{BB962C8B-B14F-4D97-AF65-F5344CB8AC3E}">
        <p14:creationId xmlns:p14="http://schemas.microsoft.com/office/powerpoint/2010/main" val="4275971432"/>
      </p:ext>
    </p:extLst>
  </p:cSld>
  <p:clrMap bg1="dk1" tx1="lt1" bg2="dk2" tx2="lt2" accent1="accent1" accent2="accent2" accent3="accent3" accent4="accent4" accent5="accent5" accent6="accent6" hlink="hlink" folHlink="folHlink"/>
  <p:sldLayoutIdLst>
    <p:sldLayoutId id="2147483655" r:id="rId1"/>
    <p:sldLayoutId id="2147483659" r:id="rId2"/>
    <p:sldLayoutId id="2147483666" r:id="rId3"/>
    <p:sldLayoutId id="2147483668" r:id="rId4"/>
    <p:sldLayoutId id="2147483662" r:id="rId5"/>
    <p:sldLayoutId id="2147483669" r:id="rId6"/>
    <p:sldLayoutId id="2147483670" r:id="rId7"/>
    <p:sldLayoutId id="2147483663" r:id="rId8"/>
    <p:sldLayoutId id="2147483671" r:id="rId9"/>
    <p:sldLayoutId id="2147483672" r:id="rId10"/>
    <p:sldLayoutId id="2147483664" r:id="rId11"/>
    <p:sldLayoutId id="2147483673" r:id="rId12"/>
    <p:sldLayoutId id="2147483674" r:id="rId13"/>
    <p:sldLayoutId id="2147483665" r:id="rId14"/>
    <p:sldLayoutId id="2147483675" r:id="rId15"/>
    <p:sldLayoutId id="2147483676" r:id="rId16"/>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7.xml"/><Relationship Id="rId18" Type="http://schemas.openxmlformats.org/officeDocument/2006/relationships/slide" Target="slide38.xml"/><Relationship Id="rId26" Type="http://schemas.openxmlformats.org/officeDocument/2006/relationships/slide" Target="slide55.xml"/><Relationship Id="rId3" Type="http://schemas.openxmlformats.org/officeDocument/2006/relationships/slide" Target="slide5.xml"/><Relationship Id="rId21" Type="http://schemas.openxmlformats.org/officeDocument/2006/relationships/slide" Target="slide44.xml"/><Relationship Id="rId7" Type="http://schemas.openxmlformats.org/officeDocument/2006/relationships/slide" Target="slide14.xml"/><Relationship Id="rId12" Type="http://schemas.openxmlformats.org/officeDocument/2006/relationships/slide" Target="slide25.xml"/><Relationship Id="rId17" Type="http://schemas.openxmlformats.org/officeDocument/2006/relationships/slide" Target="slide36.xml"/><Relationship Id="rId25" Type="http://schemas.openxmlformats.org/officeDocument/2006/relationships/slide" Target="slide53.xml"/><Relationship Id="rId2" Type="http://schemas.openxmlformats.org/officeDocument/2006/relationships/slide" Target="slide3.xml"/><Relationship Id="rId16" Type="http://schemas.openxmlformats.org/officeDocument/2006/relationships/slide" Target="slide33.xml"/><Relationship Id="rId20" Type="http://schemas.openxmlformats.org/officeDocument/2006/relationships/slide" Target="slide42.xml"/><Relationship Id="rId1" Type="http://schemas.openxmlformats.org/officeDocument/2006/relationships/slideLayout" Target="../slideLayouts/slideLayout1.xml"/><Relationship Id="rId6" Type="http://schemas.openxmlformats.org/officeDocument/2006/relationships/slide" Target="slide11.xml"/><Relationship Id="rId11" Type="http://schemas.openxmlformats.org/officeDocument/2006/relationships/slide" Target="slide22.xml"/><Relationship Id="rId24" Type="http://schemas.openxmlformats.org/officeDocument/2006/relationships/slide" Target="slide51.xml"/><Relationship Id="rId5" Type="http://schemas.openxmlformats.org/officeDocument/2006/relationships/slide" Target="slide9.xml"/><Relationship Id="rId15" Type="http://schemas.openxmlformats.org/officeDocument/2006/relationships/slide" Target="slide31.xml"/><Relationship Id="rId23" Type="http://schemas.openxmlformats.org/officeDocument/2006/relationships/slide" Target="slide49.xml"/><Relationship Id="rId10" Type="http://schemas.openxmlformats.org/officeDocument/2006/relationships/slide" Target="slide20.xml"/><Relationship Id="rId19" Type="http://schemas.openxmlformats.org/officeDocument/2006/relationships/slide" Target="slide40.xml"/><Relationship Id="rId4" Type="http://schemas.openxmlformats.org/officeDocument/2006/relationships/slide" Target="slide7.xml"/><Relationship Id="rId9" Type="http://schemas.openxmlformats.org/officeDocument/2006/relationships/slide" Target="slide18.xml"/><Relationship Id="rId14" Type="http://schemas.openxmlformats.org/officeDocument/2006/relationships/slide" Target="slide29.xml"/><Relationship Id="rId22" Type="http://schemas.openxmlformats.org/officeDocument/2006/relationships/slide" Target="slide4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 Placeholder 62"/>
          <p:cNvSpPr>
            <a:spLocks noGrp="1"/>
          </p:cNvSpPr>
          <p:nvPr>
            <p:ph type="body" sz="quarter" idx="13"/>
          </p:nvPr>
        </p:nvSpPr>
        <p:spPr/>
        <p:txBody>
          <a:bodyPr/>
          <a:lstStyle/>
          <a:p>
            <a:r>
              <a:rPr lang="en-US" dirty="0" smtClean="0"/>
              <a:t>Category 1</a:t>
            </a:r>
            <a:endParaRPr lang="en-US" dirty="0"/>
          </a:p>
        </p:txBody>
      </p:sp>
      <p:sp>
        <p:nvSpPr>
          <p:cNvPr id="128" name="Text Placeholder 127"/>
          <p:cNvSpPr>
            <a:spLocks noGrp="1"/>
          </p:cNvSpPr>
          <p:nvPr>
            <p:ph type="body" sz="quarter" idx="18"/>
          </p:nvPr>
        </p:nvSpPr>
        <p:spPr/>
        <p:txBody>
          <a:bodyPr/>
          <a:lstStyle/>
          <a:p>
            <a:r>
              <a:rPr lang="en-US" dirty="0" smtClean="0">
                <a:hlinkClick r:id="rId2" action="ppaction://hlinksldjump"/>
              </a:rPr>
              <a:t>10</a:t>
            </a:r>
            <a:endParaRPr lang="en-US" dirty="0"/>
          </a:p>
        </p:txBody>
      </p:sp>
      <p:sp>
        <p:nvSpPr>
          <p:cNvPr id="133" name="Text Placeholder 132"/>
          <p:cNvSpPr>
            <a:spLocks noGrp="1"/>
          </p:cNvSpPr>
          <p:nvPr>
            <p:ph type="body" sz="quarter" idx="23"/>
          </p:nvPr>
        </p:nvSpPr>
        <p:spPr/>
        <p:txBody>
          <a:bodyPr/>
          <a:lstStyle/>
          <a:p>
            <a:r>
              <a:rPr lang="en-US" dirty="0" smtClean="0">
                <a:hlinkClick r:id="rId3" action="ppaction://hlinksldjump"/>
              </a:rPr>
              <a:t>20</a:t>
            </a:r>
            <a:endParaRPr lang="en-US" dirty="0"/>
          </a:p>
        </p:txBody>
      </p:sp>
      <p:sp>
        <p:nvSpPr>
          <p:cNvPr id="138" name="Text Placeholder 137"/>
          <p:cNvSpPr>
            <a:spLocks noGrp="1"/>
          </p:cNvSpPr>
          <p:nvPr>
            <p:ph type="body" sz="quarter" idx="28"/>
          </p:nvPr>
        </p:nvSpPr>
        <p:spPr/>
        <p:txBody>
          <a:bodyPr/>
          <a:lstStyle/>
          <a:p>
            <a:r>
              <a:rPr lang="en-US" dirty="0" smtClean="0">
                <a:hlinkClick r:id="rId4" action="ppaction://hlinksldjump"/>
              </a:rPr>
              <a:t>30</a:t>
            </a:r>
            <a:endParaRPr lang="en-US" dirty="0"/>
          </a:p>
        </p:txBody>
      </p:sp>
      <p:sp>
        <p:nvSpPr>
          <p:cNvPr id="143" name="Text Placeholder 142"/>
          <p:cNvSpPr>
            <a:spLocks noGrp="1"/>
          </p:cNvSpPr>
          <p:nvPr>
            <p:ph type="body" sz="quarter" idx="33"/>
          </p:nvPr>
        </p:nvSpPr>
        <p:spPr/>
        <p:txBody>
          <a:bodyPr/>
          <a:lstStyle/>
          <a:p>
            <a:r>
              <a:rPr lang="en-US" dirty="0" smtClean="0">
                <a:hlinkClick r:id="rId5" action="ppaction://hlinksldjump"/>
              </a:rPr>
              <a:t>40</a:t>
            </a:r>
            <a:endParaRPr lang="en-US" dirty="0"/>
          </a:p>
        </p:txBody>
      </p:sp>
      <p:sp>
        <p:nvSpPr>
          <p:cNvPr id="148" name="Text Placeholder 147"/>
          <p:cNvSpPr>
            <a:spLocks noGrp="1"/>
          </p:cNvSpPr>
          <p:nvPr>
            <p:ph type="body" sz="quarter" idx="38"/>
          </p:nvPr>
        </p:nvSpPr>
        <p:spPr/>
        <p:txBody>
          <a:bodyPr/>
          <a:lstStyle/>
          <a:p>
            <a:r>
              <a:rPr lang="en-US" dirty="0" smtClean="0">
                <a:hlinkClick r:id="rId6" action="ppaction://hlinksldjump"/>
              </a:rPr>
              <a:t>50</a:t>
            </a:r>
            <a:endParaRPr lang="en-US" dirty="0"/>
          </a:p>
        </p:txBody>
      </p:sp>
      <p:sp>
        <p:nvSpPr>
          <p:cNvPr id="64" name="Text Placeholder 63"/>
          <p:cNvSpPr>
            <a:spLocks noGrp="1"/>
          </p:cNvSpPr>
          <p:nvPr>
            <p:ph type="body" sz="quarter" idx="14"/>
          </p:nvPr>
        </p:nvSpPr>
        <p:spPr/>
        <p:txBody>
          <a:bodyPr/>
          <a:lstStyle/>
          <a:p>
            <a:r>
              <a:rPr lang="en-US" smtClean="0"/>
              <a:t>Category 2</a:t>
            </a:r>
            <a:endParaRPr lang="en-US" dirty="0"/>
          </a:p>
        </p:txBody>
      </p:sp>
      <p:sp>
        <p:nvSpPr>
          <p:cNvPr id="129" name="Text Placeholder 128"/>
          <p:cNvSpPr>
            <a:spLocks noGrp="1"/>
          </p:cNvSpPr>
          <p:nvPr>
            <p:ph type="body" sz="quarter" idx="19"/>
          </p:nvPr>
        </p:nvSpPr>
        <p:spPr/>
        <p:txBody>
          <a:bodyPr/>
          <a:lstStyle/>
          <a:p>
            <a:r>
              <a:rPr lang="en-US" dirty="0" smtClean="0">
                <a:hlinkClick r:id="rId7" action="ppaction://hlinksldjump"/>
              </a:rPr>
              <a:t>10</a:t>
            </a:r>
            <a:endParaRPr lang="en-US" dirty="0"/>
          </a:p>
        </p:txBody>
      </p:sp>
      <p:sp>
        <p:nvSpPr>
          <p:cNvPr id="134" name="Text Placeholder 133"/>
          <p:cNvSpPr>
            <a:spLocks noGrp="1"/>
          </p:cNvSpPr>
          <p:nvPr>
            <p:ph type="body" sz="quarter" idx="24"/>
          </p:nvPr>
        </p:nvSpPr>
        <p:spPr/>
        <p:txBody>
          <a:bodyPr/>
          <a:lstStyle/>
          <a:p>
            <a:r>
              <a:rPr lang="en-US" dirty="0" smtClean="0">
                <a:hlinkClick r:id="rId8" action="ppaction://hlinksldjump"/>
              </a:rPr>
              <a:t>20</a:t>
            </a:r>
            <a:endParaRPr lang="en-US" dirty="0"/>
          </a:p>
        </p:txBody>
      </p:sp>
      <p:sp>
        <p:nvSpPr>
          <p:cNvPr id="139" name="Text Placeholder 138"/>
          <p:cNvSpPr>
            <a:spLocks noGrp="1"/>
          </p:cNvSpPr>
          <p:nvPr>
            <p:ph type="body" sz="quarter" idx="29"/>
          </p:nvPr>
        </p:nvSpPr>
        <p:spPr/>
        <p:txBody>
          <a:bodyPr/>
          <a:lstStyle/>
          <a:p>
            <a:r>
              <a:rPr lang="en-US" dirty="0" smtClean="0">
                <a:hlinkClick r:id="rId9" action="ppaction://hlinksldjump"/>
              </a:rPr>
              <a:t>30</a:t>
            </a:r>
            <a:endParaRPr lang="en-US" dirty="0"/>
          </a:p>
        </p:txBody>
      </p:sp>
      <p:sp>
        <p:nvSpPr>
          <p:cNvPr id="144" name="Text Placeholder 143"/>
          <p:cNvSpPr>
            <a:spLocks noGrp="1"/>
          </p:cNvSpPr>
          <p:nvPr>
            <p:ph type="body" sz="quarter" idx="34"/>
          </p:nvPr>
        </p:nvSpPr>
        <p:spPr/>
        <p:txBody>
          <a:bodyPr/>
          <a:lstStyle/>
          <a:p>
            <a:r>
              <a:rPr lang="en-US" dirty="0" smtClean="0">
                <a:hlinkClick r:id="rId10" action="ppaction://hlinksldjump"/>
              </a:rPr>
              <a:t>40</a:t>
            </a:r>
            <a:endParaRPr lang="en-US" dirty="0"/>
          </a:p>
        </p:txBody>
      </p:sp>
      <p:sp>
        <p:nvSpPr>
          <p:cNvPr id="149" name="Text Placeholder 148"/>
          <p:cNvSpPr>
            <a:spLocks noGrp="1"/>
          </p:cNvSpPr>
          <p:nvPr>
            <p:ph type="body" sz="quarter" idx="39"/>
          </p:nvPr>
        </p:nvSpPr>
        <p:spPr/>
        <p:txBody>
          <a:bodyPr/>
          <a:lstStyle/>
          <a:p>
            <a:r>
              <a:rPr lang="en-US" dirty="0" smtClean="0">
                <a:hlinkClick r:id="rId11" action="ppaction://hlinksldjump"/>
              </a:rPr>
              <a:t>50</a:t>
            </a:r>
            <a:endParaRPr lang="en-US" dirty="0"/>
          </a:p>
        </p:txBody>
      </p:sp>
      <p:sp>
        <p:nvSpPr>
          <p:cNvPr id="65" name="Text Placeholder 64"/>
          <p:cNvSpPr>
            <a:spLocks noGrp="1"/>
          </p:cNvSpPr>
          <p:nvPr>
            <p:ph type="body" sz="quarter" idx="15"/>
          </p:nvPr>
        </p:nvSpPr>
        <p:spPr/>
        <p:txBody>
          <a:bodyPr/>
          <a:lstStyle/>
          <a:p>
            <a:r>
              <a:rPr lang="en-US" smtClean="0"/>
              <a:t>Category 3</a:t>
            </a:r>
            <a:endParaRPr lang="en-US" dirty="0"/>
          </a:p>
        </p:txBody>
      </p:sp>
      <p:sp>
        <p:nvSpPr>
          <p:cNvPr id="130" name="Text Placeholder 129"/>
          <p:cNvSpPr>
            <a:spLocks noGrp="1"/>
          </p:cNvSpPr>
          <p:nvPr>
            <p:ph type="body" sz="quarter" idx="20"/>
          </p:nvPr>
        </p:nvSpPr>
        <p:spPr/>
        <p:txBody>
          <a:bodyPr/>
          <a:lstStyle/>
          <a:p>
            <a:r>
              <a:rPr lang="en-US" dirty="0" smtClean="0">
                <a:hlinkClick r:id="rId12" action="ppaction://hlinksldjump"/>
              </a:rPr>
              <a:t>10</a:t>
            </a:r>
            <a:endParaRPr lang="en-US" dirty="0"/>
          </a:p>
        </p:txBody>
      </p:sp>
      <p:sp>
        <p:nvSpPr>
          <p:cNvPr id="135" name="Text Placeholder 134"/>
          <p:cNvSpPr>
            <a:spLocks noGrp="1"/>
          </p:cNvSpPr>
          <p:nvPr>
            <p:ph type="body" sz="quarter" idx="25"/>
          </p:nvPr>
        </p:nvSpPr>
        <p:spPr/>
        <p:txBody>
          <a:bodyPr/>
          <a:lstStyle/>
          <a:p>
            <a:r>
              <a:rPr lang="en-US" dirty="0" smtClean="0">
                <a:hlinkClick r:id="rId13" action="ppaction://hlinksldjump"/>
              </a:rPr>
              <a:t>20</a:t>
            </a:r>
            <a:endParaRPr lang="en-US" dirty="0"/>
          </a:p>
        </p:txBody>
      </p:sp>
      <p:sp>
        <p:nvSpPr>
          <p:cNvPr id="140" name="Text Placeholder 139"/>
          <p:cNvSpPr>
            <a:spLocks noGrp="1"/>
          </p:cNvSpPr>
          <p:nvPr>
            <p:ph type="body" sz="quarter" idx="30"/>
          </p:nvPr>
        </p:nvSpPr>
        <p:spPr/>
        <p:txBody>
          <a:bodyPr/>
          <a:lstStyle/>
          <a:p>
            <a:r>
              <a:rPr lang="en-US" dirty="0" smtClean="0">
                <a:hlinkClick r:id="rId14" action="ppaction://hlinksldjump"/>
              </a:rPr>
              <a:t>30</a:t>
            </a:r>
            <a:endParaRPr lang="en-US" dirty="0"/>
          </a:p>
        </p:txBody>
      </p:sp>
      <p:sp>
        <p:nvSpPr>
          <p:cNvPr id="145" name="Text Placeholder 144"/>
          <p:cNvSpPr>
            <a:spLocks noGrp="1"/>
          </p:cNvSpPr>
          <p:nvPr>
            <p:ph type="body" sz="quarter" idx="35"/>
          </p:nvPr>
        </p:nvSpPr>
        <p:spPr/>
        <p:txBody>
          <a:bodyPr/>
          <a:lstStyle/>
          <a:p>
            <a:r>
              <a:rPr lang="en-US" dirty="0" smtClean="0">
                <a:hlinkClick r:id="rId15" action="ppaction://hlinksldjump"/>
              </a:rPr>
              <a:t>40</a:t>
            </a:r>
            <a:endParaRPr lang="en-US" dirty="0"/>
          </a:p>
        </p:txBody>
      </p:sp>
      <p:sp>
        <p:nvSpPr>
          <p:cNvPr id="150" name="Text Placeholder 149"/>
          <p:cNvSpPr>
            <a:spLocks noGrp="1"/>
          </p:cNvSpPr>
          <p:nvPr>
            <p:ph type="body" sz="quarter" idx="40"/>
          </p:nvPr>
        </p:nvSpPr>
        <p:spPr/>
        <p:txBody>
          <a:bodyPr/>
          <a:lstStyle/>
          <a:p>
            <a:r>
              <a:rPr lang="en-US" dirty="0" smtClean="0">
                <a:hlinkClick r:id="rId16" action="ppaction://hlinksldjump"/>
              </a:rPr>
              <a:t>50</a:t>
            </a:r>
            <a:endParaRPr lang="en-US" dirty="0"/>
          </a:p>
        </p:txBody>
      </p:sp>
      <p:sp>
        <p:nvSpPr>
          <p:cNvPr id="66" name="Text Placeholder 65"/>
          <p:cNvSpPr>
            <a:spLocks noGrp="1"/>
          </p:cNvSpPr>
          <p:nvPr>
            <p:ph type="body" sz="quarter" idx="16"/>
          </p:nvPr>
        </p:nvSpPr>
        <p:spPr/>
        <p:txBody>
          <a:bodyPr/>
          <a:lstStyle/>
          <a:p>
            <a:r>
              <a:rPr lang="en-US" smtClean="0"/>
              <a:t>Category 4</a:t>
            </a:r>
            <a:endParaRPr lang="en-US" dirty="0"/>
          </a:p>
        </p:txBody>
      </p:sp>
      <p:sp>
        <p:nvSpPr>
          <p:cNvPr id="131" name="Text Placeholder 130"/>
          <p:cNvSpPr>
            <a:spLocks noGrp="1"/>
          </p:cNvSpPr>
          <p:nvPr>
            <p:ph type="body" sz="quarter" idx="21"/>
          </p:nvPr>
        </p:nvSpPr>
        <p:spPr/>
        <p:txBody>
          <a:bodyPr/>
          <a:lstStyle/>
          <a:p>
            <a:r>
              <a:rPr lang="en-US" dirty="0" smtClean="0">
                <a:hlinkClick r:id="rId17" action="ppaction://hlinksldjump"/>
              </a:rPr>
              <a:t>10</a:t>
            </a:r>
            <a:endParaRPr lang="en-US" dirty="0"/>
          </a:p>
        </p:txBody>
      </p:sp>
      <p:sp>
        <p:nvSpPr>
          <p:cNvPr id="136" name="Text Placeholder 135"/>
          <p:cNvSpPr>
            <a:spLocks noGrp="1"/>
          </p:cNvSpPr>
          <p:nvPr>
            <p:ph type="body" sz="quarter" idx="26"/>
          </p:nvPr>
        </p:nvSpPr>
        <p:spPr/>
        <p:txBody>
          <a:bodyPr/>
          <a:lstStyle/>
          <a:p>
            <a:r>
              <a:rPr lang="en-US" dirty="0" smtClean="0">
                <a:hlinkClick r:id="rId18" action="ppaction://hlinksldjump"/>
              </a:rPr>
              <a:t>20</a:t>
            </a:r>
            <a:endParaRPr lang="en-US" dirty="0"/>
          </a:p>
        </p:txBody>
      </p:sp>
      <p:sp>
        <p:nvSpPr>
          <p:cNvPr id="141" name="Text Placeholder 140"/>
          <p:cNvSpPr>
            <a:spLocks noGrp="1"/>
          </p:cNvSpPr>
          <p:nvPr>
            <p:ph type="body" sz="quarter" idx="31"/>
          </p:nvPr>
        </p:nvSpPr>
        <p:spPr/>
        <p:txBody>
          <a:bodyPr/>
          <a:lstStyle/>
          <a:p>
            <a:r>
              <a:rPr lang="en-US" dirty="0" smtClean="0">
                <a:hlinkClick r:id="rId19" action="ppaction://hlinksldjump"/>
              </a:rPr>
              <a:t>30</a:t>
            </a:r>
            <a:endParaRPr lang="en-US" dirty="0"/>
          </a:p>
        </p:txBody>
      </p:sp>
      <p:sp>
        <p:nvSpPr>
          <p:cNvPr id="146" name="Text Placeholder 145"/>
          <p:cNvSpPr>
            <a:spLocks noGrp="1"/>
          </p:cNvSpPr>
          <p:nvPr>
            <p:ph type="body" sz="quarter" idx="36"/>
          </p:nvPr>
        </p:nvSpPr>
        <p:spPr/>
        <p:txBody>
          <a:bodyPr/>
          <a:lstStyle/>
          <a:p>
            <a:r>
              <a:rPr lang="en-US" dirty="0" smtClean="0">
                <a:hlinkClick r:id="rId20" action="ppaction://hlinksldjump"/>
              </a:rPr>
              <a:t>40</a:t>
            </a:r>
            <a:endParaRPr lang="en-US" dirty="0"/>
          </a:p>
        </p:txBody>
      </p:sp>
      <p:sp>
        <p:nvSpPr>
          <p:cNvPr id="151" name="Text Placeholder 150"/>
          <p:cNvSpPr>
            <a:spLocks noGrp="1"/>
          </p:cNvSpPr>
          <p:nvPr>
            <p:ph type="body" sz="quarter" idx="41"/>
          </p:nvPr>
        </p:nvSpPr>
        <p:spPr/>
        <p:txBody>
          <a:bodyPr/>
          <a:lstStyle/>
          <a:p>
            <a:r>
              <a:rPr lang="en-US" dirty="0" smtClean="0">
                <a:hlinkClick r:id="rId21" action="ppaction://hlinksldjump"/>
              </a:rPr>
              <a:t>50</a:t>
            </a:r>
            <a:endParaRPr lang="en-US" dirty="0"/>
          </a:p>
        </p:txBody>
      </p:sp>
      <p:sp>
        <p:nvSpPr>
          <p:cNvPr id="67" name="Text Placeholder 66"/>
          <p:cNvSpPr>
            <a:spLocks noGrp="1"/>
          </p:cNvSpPr>
          <p:nvPr>
            <p:ph type="body" sz="quarter" idx="17"/>
          </p:nvPr>
        </p:nvSpPr>
        <p:spPr/>
        <p:txBody>
          <a:bodyPr/>
          <a:lstStyle/>
          <a:p>
            <a:r>
              <a:rPr lang="en-US" smtClean="0"/>
              <a:t>Category 5</a:t>
            </a:r>
            <a:endParaRPr lang="en-US" dirty="0"/>
          </a:p>
        </p:txBody>
      </p:sp>
      <p:sp>
        <p:nvSpPr>
          <p:cNvPr id="132" name="Text Placeholder 131"/>
          <p:cNvSpPr>
            <a:spLocks noGrp="1"/>
          </p:cNvSpPr>
          <p:nvPr>
            <p:ph type="body" sz="quarter" idx="22"/>
          </p:nvPr>
        </p:nvSpPr>
        <p:spPr/>
        <p:txBody>
          <a:bodyPr/>
          <a:lstStyle/>
          <a:p>
            <a:r>
              <a:rPr lang="en-US" dirty="0" smtClean="0">
                <a:hlinkClick r:id="rId22" action="ppaction://hlinksldjump"/>
              </a:rPr>
              <a:t>10</a:t>
            </a:r>
            <a:endParaRPr lang="en-US" dirty="0"/>
          </a:p>
        </p:txBody>
      </p:sp>
      <p:sp>
        <p:nvSpPr>
          <p:cNvPr id="137" name="Text Placeholder 136"/>
          <p:cNvSpPr>
            <a:spLocks noGrp="1"/>
          </p:cNvSpPr>
          <p:nvPr>
            <p:ph type="body" sz="quarter" idx="27"/>
          </p:nvPr>
        </p:nvSpPr>
        <p:spPr/>
        <p:txBody>
          <a:bodyPr/>
          <a:lstStyle/>
          <a:p>
            <a:r>
              <a:rPr lang="en-US" dirty="0" smtClean="0">
                <a:hlinkClick r:id="rId23" action="ppaction://hlinksldjump"/>
              </a:rPr>
              <a:t>20</a:t>
            </a:r>
            <a:endParaRPr lang="en-US" dirty="0"/>
          </a:p>
        </p:txBody>
      </p:sp>
      <p:sp>
        <p:nvSpPr>
          <p:cNvPr id="142" name="Text Placeholder 141"/>
          <p:cNvSpPr>
            <a:spLocks noGrp="1"/>
          </p:cNvSpPr>
          <p:nvPr>
            <p:ph type="body" sz="quarter" idx="32"/>
          </p:nvPr>
        </p:nvSpPr>
        <p:spPr/>
        <p:txBody>
          <a:bodyPr/>
          <a:lstStyle/>
          <a:p>
            <a:r>
              <a:rPr lang="en-US" dirty="0" smtClean="0">
                <a:hlinkClick r:id="rId24" action="ppaction://hlinksldjump"/>
              </a:rPr>
              <a:t>30</a:t>
            </a:r>
            <a:endParaRPr lang="en-US" dirty="0"/>
          </a:p>
        </p:txBody>
      </p:sp>
      <p:sp>
        <p:nvSpPr>
          <p:cNvPr id="147" name="Text Placeholder 146"/>
          <p:cNvSpPr>
            <a:spLocks noGrp="1"/>
          </p:cNvSpPr>
          <p:nvPr>
            <p:ph type="body" sz="quarter" idx="37"/>
          </p:nvPr>
        </p:nvSpPr>
        <p:spPr/>
        <p:txBody>
          <a:bodyPr/>
          <a:lstStyle/>
          <a:p>
            <a:r>
              <a:rPr lang="en-US" dirty="0" smtClean="0">
                <a:hlinkClick r:id="rId25" action="ppaction://hlinksldjump"/>
              </a:rPr>
              <a:t>40</a:t>
            </a:r>
            <a:endParaRPr lang="en-US" dirty="0"/>
          </a:p>
        </p:txBody>
      </p:sp>
      <p:sp>
        <p:nvSpPr>
          <p:cNvPr id="152" name="Text Placeholder 151"/>
          <p:cNvSpPr>
            <a:spLocks noGrp="1"/>
          </p:cNvSpPr>
          <p:nvPr>
            <p:ph type="body" sz="quarter" idx="42"/>
          </p:nvPr>
        </p:nvSpPr>
        <p:spPr/>
        <p:txBody>
          <a:bodyPr/>
          <a:lstStyle/>
          <a:p>
            <a:r>
              <a:rPr lang="en-US" dirty="0" smtClean="0">
                <a:hlinkClick r:id="rId26" action="ppaction://hlinksldjump"/>
              </a:rPr>
              <a:t>50</a:t>
            </a:r>
            <a:endParaRPr lang="en-US" dirty="0"/>
          </a:p>
        </p:txBody>
      </p:sp>
    </p:spTree>
    <p:extLst>
      <p:ext uri="{BB962C8B-B14F-4D97-AF65-F5344CB8AC3E}">
        <p14:creationId xmlns:p14="http://schemas.microsoft.com/office/powerpoint/2010/main" val="41824642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Which of these is a best match for homozygous?</a:t>
            </a:r>
          </a:p>
          <a:p>
            <a:pPr marL="514350" indent="-514350">
              <a:buAutoNum type="alphaLcPeriod"/>
            </a:pPr>
            <a:r>
              <a:rPr lang="en-US" dirty="0"/>
              <a:t>Different traits are present</a:t>
            </a:r>
          </a:p>
          <a:p>
            <a:pPr marL="514350" indent="-514350">
              <a:buAutoNum type="alphaLcPeriod"/>
            </a:pPr>
            <a:r>
              <a:rPr lang="en-US" dirty="0" err="1"/>
              <a:t>Tt</a:t>
            </a:r>
            <a:endParaRPr lang="en-US" dirty="0"/>
          </a:p>
          <a:p>
            <a:pPr marL="514350" indent="-514350">
              <a:buAutoNum type="alphaLcPeriod"/>
            </a:pPr>
            <a:r>
              <a:rPr lang="en-US" dirty="0"/>
              <a:t>AB</a:t>
            </a:r>
          </a:p>
          <a:p>
            <a:pPr marL="514350" indent="-514350">
              <a:buAutoNum type="alphaLcPeriod"/>
            </a:pPr>
            <a:r>
              <a:rPr lang="en-US" b="1" dirty="0">
                <a:solidFill>
                  <a:srgbClr val="CCFF33"/>
                </a:solidFill>
              </a:rPr>
              <a:t>Pure blood</a:t>
            </a:r>
            <a:endParaRPr lang="en-US" b="1" dirty="0">
              <a:solidFill>
                <a:srgbClr val="CCFF33"/>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2891345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Explain why deadly genetic diseases are usually recessive. </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4090803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Explain why deadly genetic diseases are usually recessive. </a:t>
            </a:r>
            <a:endParaRPr lang="en-US" dirty="0" smtClean="0"/>
          </a:p>
          <a:p>
            <a:r>
              <a:rPr lang="en-US" b="1" dirty="0" smtClean="0">
                <a:solidFill>
                  <a:srgbClr val="CCFF33"/>
                </a:solidFill>
              </a:rPr>
              <a:t>The parents are carriers and survive to pass it to the offspring. </a:t>
            </a:r>
            <a:endParaRPr lang="en-US" b="1" dirty="0">
              <a:solidFill>
                <a:srgbClr val="CCFF33"/>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632026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2 questions follow</a:t>
            </a:r>
            <a:endParaRPr lang="en-US" dirty="0"/>
          </a:p>
        </p:txBody>
      </p:sp>
    </p:spTree>
    <p:extLst>
      <p:ext uri="{BB962C8B-B14F-4D97-AF65-F5344CB8AC3E}">
        <p14:creationId xmlns:p14="http://schemas.microsoft.com/office/powerpoint/2010/main" val="3782962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Nondisjunction causes Homologous chromosomes (same) to stick together in Metaphase so that they do not separate during anaphase.  How can this affect chromosome  number?</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2</a:t>
            </a:r>
            <a:endParaRPr lang="en-US" dirty="0"/>
          </a:p>
        </p:txBody>
      </p:sp>
    </p:spTree>
    <p:extLst>
      <p:ext uri="{BB962C8B-B14F-4D97-AF65-F5344CB8AC3E}">
        <p14:creationId xmlns:p14="http://schemas.microsoft.com/office/powerpoint/2010/main" val="4035999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Nondisjunction causes Homologous chromosomes (same) to stick together in Metaphase so that they do not separate during anaphase.  How can this affect chromosome  number</a:t>
            </a:r>
            <a:r>
              <a:rPr lang="en-US" dirty="0" smtClean="0"/>
              <a:t>?</a:t>
            </a:r>
          </a:p>
          <a:p>
            <a:pPr algn="ctr"/>
            <a:r>
              <a:rPr lang="en-US" sz="3600" b="1" dirty="0" smtClean="0">
                <a:solidFill>
                  <a:srgbClr val="CCFF33"/>
                </a:solidFill>
              </a:rPr>
              <a:t>A gamete may have one too many or one to few chromosomes</a:t>
            </a:r>
            <a:endParaRPr lang="en-US" sz="3600" b="1" dirty="0">
              <a:solidFill>
                <a:srgbClr val="CCFF33"/>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003371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Gametes are produced during</a:t>
            </a:r>
          </a:p>
          <a:p>
            <a:pPr marL="514350" indent="-514350">
              <a:buAutoNum type="alphaLcPeriod"/>
            </a:pPr>
            <a:r>
              <a:rPr lang="en-US" dirty="0" smtClean="0"/>
              <a:t>Mitosis</a:t>
            </a:r>
          </a:p>
          <a:p>
            <a:pPr marL="514350" indent="-514350">
              <a:buAutoNum type="alphaLcPeriod"/>
            </a:pPr>
            <a:r>
              <a:rPr lang="en-US" dirty="0" smtClean="0"/>
              <a:t>Meiosis </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1297872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Gametes are produced during</a:t>
            </a:r>
          </a:p>
          <a:p>
            <a:pPr marL="514350" indent="-514350">
              <a:buAutoNum type="alphaLcPeriod"/>
            </a:pPr>
            <a:r>
              <a:rPr lang="en-US" dirty="0"/>
              <a:t>Mitosis</a:t>
            </a:r>
          </a:p>
          <a:p>
            <a:pPr marL="514350" indent="-514350">
              <a:buAutoNum type="alphaLcPeriod"/>
            </a:pPr>
            <a:r>
              <a:rPr lang="en-US" b="1" dirty="0">
                <a:solidFill>
                  <a:srgbClr val="CCFF33"/>
                </a:solidFill>
              </a:rPr>
              <a:t>Meiosis </a:t>
            </a:r>
            <a:endParaRPr lang="en-US" b="1" dirty="0">
              <a:solidFill>
                <a:srgbClr val="CCFF33"/>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57276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What occurs during fertilization?</a:t>
            </a:r>
          </a:p>
          <a:p>
            <a:pPr marL="514350" indent="-514350">
              <a:buAutoNum type="alphaLcPeriod"/>
            </a:pPr>
            <a:r>
              <a:rPr lang="en-US" dirty="0" smtClean="0"/>
              <a:t>The egg is formed during meiosis</a:t>
            </a:r>
          </a:p>
          <a:p>
            <a:pPr marL="514350" indent="-514350">
              <a:buAutoNum type="alphaLcPeriod"/>
            </a:pPr>
            <a:r>
              <a:rPr lang="en-US" dirty="0" smtClean="0"/>
              <a:t>The sperm is formed during meiosis</a:t>
            </a:r>
          </a:p>
          <a:p>
            <a:pPr marL="514350" indent="-514350">
              <a:buAutoNum type="alphaLcPeriod"/>
            </a:pPr>
            <a:r>
              <a:rPr lang="en-US" dirty="0" smtClean="0"/>
              <a:t>Meiosis occurs</a:t>
            </a:r>
            <a:endParaRPr lang="en-US" dirty="0" smtClean="0"/>
          </a:p>
          <a:p>
            <a:pPr marL="514350" indent="-514350">
              <a:buAutoNum type="alphaLcPeriod"/>
            </a:pPr>
            <a:r>
              <a:rPr lang="en-US" dirty="0" smtClean="0"/>
              <a:t>The egg and sperm are united</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125265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What occurs during fertilization?</a:t>
            </a:r>
          </a:p>
          <a:p>
            <a:pPr marL="514350" indent="-514350">
              <a:buAutoNum type="alphaLcPeriod"/>
            </a:pPr>
            <a:r>
              <a:rPr lang="en-US" dirty="0"/>
              <a:t>The egg is formed during meiosis</a:t>
            </a:r>
          </a:p>
          <a:p>
            <a:pPr marL="514350" indent="-514350">
              <a:buAutoNum type="alphaLcPeriod"/>
            </a:pPr>
            <a:r>
              <a:rPr lang="en-US" dirty="0"/>
              <a:t>The sperm is formed during </a:t>
            </a:r>
            <a:r>
              <a:rPr lang="en-US" dirty="0" smtClean="0"/>
              <a:t>meiosis</a:t>
            </a:r>
          </a:p>
          <a:p>
            <a:pPr marL="514350" indent="-514350">
              <a:buFont typeface="Arial" panose="020B0604020202020204" pitchFamily="34" charset="0"/>
              <a:buAutoNum type="alphaLcPeriod"/>
            </a:pPr>
            <a:r>
              <a:rPr lang="en-US" dirty="0"/>
              <a:t>Meiosis occurs</a:t>
            </a:r>
          </a:p>
          <a:p>
            <a:pPr marL="514350" indent="-514350">
              <a:buAutoNum type="alphaLcPeriod"/>
            </a:pPr>
            <a:r>
              <a:rPr lang="en-US" b="1" dirty="0" smtClean="0">
                <a:solidFill>
                  <a:srgbClr val="CCFF33"/>
                </a:solidFill>
              </a:rPr>
              <a:t>The </a:t>
            </a:r>
            <a:r>
              <a:rPr lang="en-US" b="1" dirty="0">
                <a:solidFill>
                  <a:srgbClr val="CCFF33"/>
                </a:solidFill>
              </a:rPr>
              <a:t>egg and sperm are united</a:t>
            </a:r>
            <a:endParaRPr lang="en-US" b="1" dirty="0">
              <a:solidFill>
                <a:srgbClr val="CCFF33"/>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1031145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1 questions follow</a:t>
            </a:r>
            <a:endParaRPr lang="en-US" dirty="0"/>
          </a:p>
        </p:txBody>
      </p:sp>
    </p:spTree>
    <p:extLst>
      <p:ext uri="{BB962C8B-B14F-4D97-AF65-F5344CB8AC3E}">
        <p14:creationId xmlns:p14="http://schemas.microsoft.com/office/powerpoint/2010/main" val="3860308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When is a di-hybrid cross used?</a:t>
            </a:r>
          </a:p>
          <a:p>
            <a:pPr marL="514350" indent="-514350">
              <a:buAutoNum type="alphaLcPeriod"/>
            </a:pPr>
            <a:r>
              <a:rPr lang="en-US" dirty="0" smtClean="0"/>
              <a:t>Crossing 1 trait for 2 organisms</a:t>
            </a:r>
          </a:p>
          <a:p>
            <a:pPr marL="514350" indent="-514350">
              <a:buAutoNum type="alphaLcPeriod"/>
            </a:pPr>
            <a:r>
              <a:rPr lang="en-US" dirty="0" smtClean="0"/>
              <a:t>Crossing 2 different traits</a:t>
            </a:r>
          </a:p>
          <a:p>
            <a:pPr marL="514350" indent="-514350">
              <a:buAutoNum type="alphaLcPeriod"/>
            </a:pPr>
            <a:r>
              <a:rPr lang="en-US" dirty="0" smtClean="0"/>
              <a:t>Both a and b are correct</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701383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nSpc>
                <a:spcPct val="150000"/>
              </a:lnSpc>
            </a:pPr>
            <a:r>
              <a:rPr lang="en-US" sz="3600" dirty="0"/>
              <a:t>When is a </a:t>
            </a:r>
            <a:r>
              <a:rPr lang="en-US" sz="3600" dirty="0" smtClean="0"/>
              <a:t>di-hybrid </a:t>
            </a:r>
            <a:r>
              <a:rPr lang="en-US" sz="3600" dirty="0"/>
              <a:t>cross used?</a:t>
            </a:r>
          </a:p>
          <a:p>
            <a:pPr marL="514350" indent="-514350">
              <a:lnSpc>
                <a:spcPct val="150000"/>
              </a:lnSpc>
              <a:buAutoNum type="alphaLcPeriod"/>
            </a:pPr>
            <a:r>
              <a:rPr lang="en-US" sz="3600" dirty="0"/>
              <a:t>Crossing 1 trait for 2 organisms</a:t>
            </a:r>
          </a:p>
          <a:p>
            <a:pPr marL="514350" indent="-514350">
              <a:lnSpc>
                <a:spcPct val="150000"/>
              </a:lnSpc>
              <a:buAutoNum type="alphaLcPeriod"/>
            </a:pPr>
            <a:r>
              <a:rPr lang="en-US" sz="3600" b="1" dirty="0">
                <a:solidFill>
                  <a:srgbClr val="CCFF33"/>
                </a:solidFill>
              </a:rPr>
              <a:t>Crossing 2 different traits</a:t>
            </a:r>
          </a:p>
          <a:p>
            <a:pPr marL="514350" indent="-514350">
              <a:lnSpc>
                <a:spcPct val="150000"/>
              </a:lnSpc>
              <a:buAutoNum type="alphaLcPeriod"/>
            </a:pPr>
            <a:r>
              <a:rPr lang="en-US" sz="3600" dirty="0"/>
              <a:t>Both a and b are correct</a:t>
            </a:r>
            <a:endParaRPr lang="en-US" sz="36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661282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Cells with only one </a:t>
            </a:r>
            <a:r>
              <a:rPr lang="en-US" dirty="0"/>
              <a:t>m</a:t>
            </a:r>
            <a:r>
              <a:rPr lang="en-US" dirty="0" smtClean="0"/>
              <a:t>ember of each chromosome are called</a:t>
            </a:r>
          </a:p>
          <a:p>
            <a:pPr marL="514350" indent="-514350">
              <a:buAutoNum type="alphaLcPeriod"/>
            </a:pPr>
            <a:r>
              <a:rPr lang="en-US" dirty="0" smtClean="0"/>
              <a:t>Haploid</a:t>
            </a:r>
          </a:p>
          <a:p>
            <a:pPr marL="514350" indent="-514350">
              <a:buAutoNum type="alphaLcPeriod"/>
            </a:pPr>
            <a:r>
              <a:rPr lang="en-US" dirty="0" smtClean="0"/>
              <a:t>Diploid</a:t>
            </a:r>
          </a:p>
          <a:p>
            <a:pPr marL="514350" indent="-514350">
              <a:buAutoNum type="alphaLcPeriod"/>
            </a:pPr>
            <a:r>
              <a:rPr lang="en-US" dirty="0" smtClean="0"/>
              <a:t>Homozygous</a:t>
            </a:r>
          </a:p>
          <a:p>
            <a:pPr marL="514350" indent="-514350">
              <a:buAutoNum type="alphaLcPeriod"/>
            </a:pPr>
            <a:r>
              <a:rPr lang="en-US" dirty="0" smtClean="0"/>
              <a:t>heterozygous</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970436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Cells with only one member of each chromosome are called</a:t>
            </a:r>
          </a:p>
          <a:p>
            <a:pPr marL="514350" indent="-514350">
              <a:buAutoNum type="alphaLcPeriod"/>
            </a:pPr>
            <a:r>
              <a:rPr lang="en-US" b="1" dirty="0">
                <a:solidFill>
                  <a:srgbClr val="CCFF33"/>
                </a:solidFill>
              </a:rPr>
              <a:t>Haploid</a:t>
            </a:r>
          </a:p>
          <a:p>
            <a:pPr marL="514350" indent="-514350">
              <a:buAutoNum type="alphaLcPeriod"/>
            </a:pPr>
            <a:r>
              <a:rPr lang="en-US" dirty="0"/>
              <a:t>Diploid</a:t>
            </a:r>
          </a:p>
          <a:p>
            <a:pPr marL="514350" indent="-514350">
              <a:buAutoNum type="alphaLcPeriod"/>
            </a:pPr>
            <a:r>
              <a:rPr lang="en-US" dirty="0"/>
              <a:t>Homozygous</a:t>
            </a:r>
          </a:p>
          <a:p>
            <a:pPr marL="514350" indent="-514350">
              <a:buAutoNum type="alphaLcPeriod"/>
            </a:pPr>
            <a:r>
              <a:rPr lang="en-US" dirty="0"/>
              <a:t>heterozygous</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41600038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3 questions follow</a:t>
            </a:r>
            <a:endParaRPr lang="en-US" dirty="0"/>
          </a:p>
        </p:txBody>
      </p:sp>
    </p:spTree>
    <p:extLst>
      <p:ext uri="{BB962C8B-B14F-4D97-AF65-F5344CB8AC3E}">
        <p14:creationId xmlns:p14="http://schemas.microsoft.com/office/powerpoint/2010/main" val="2134803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What is the genotype for a homozygous tall dominate trait?</a:t>
            </a:r>
          </a:p>
          <a:p>
            <a:pPr marL="514350" indent="-514350">
              <a:buAutoNum type="alphaLcPeriod"/>
            </a:pPr>
            <a:r>
              <a:rPr lang="en-US" dirty="0" err="1" smtClean="0"/>
              <a:t>Tt</a:t>
            </a:r>
            <a:endParaRPr lang="en-US" dirty="0" smtClean="0"/>
          </a:p>
          <a:p>
            <a:pPr marL="514350" indent="-514350">
              <a:buAutoNum type="alphaLcPeriod"/>
            </a:pPr>
            <a:r>
              <a:rPr lang="en-US" dirty="0" smtClean="0"/>
              <a:t>TT</a:t>
            </a:r>
          </a:p>
          <a:p>
            <a:pPr marL="514350" indent="-514350">
              <a:buAutoNum type="alphaLcPeriod"/>
            </a:pPr>
            <a:r>
              <a:rPr lang="en-US" dirty="0" smtClean="0"/>
              <a:t>TS</a:t>
            </a:r>
          </a:p>
          <a:p>
            <a:pPr marL="514350" indent="-514350">
              <a:buAutoNum type="alphaLcPeriod"/>
            </a:pP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3</a:t>
            </a:r>
            <a:endParaRPr lang="en-US" dirty="0"/>
          </a:p>
        </p:txBody>
      </p:sp>
    </p:spTree>
    <p:extLst>
      <p:ext uri="{BB962C8B-B14F-4D97-AF65-F5344CB8AC3E}">
        <p14:creationId xmlns:p14="http://schemas.microsoft.com/office/powerpoint/2010/main" val="364820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What is the genotype for a homozygous tall dominate trait?</a:t>
            </a:r>
          </a:p>
          <a:p>
            <a:pPr marL="514350" indent="-514350">
              <a:buAutoNum type="alphaLcPeriod"/>
            </a:pPr>
            <a:r>
              <a:rPr lang="en-US" dirty="0" err="1"/>
              <a:t>Tt</a:t>
            </a:r>
            <a:endParaRPr lang="en-US" dirty="0"/>
          </a:p>
          <a:p>
            <a:pPr marL="514350" indent="-514350">
              <a:buAutoNum type="alphaLcPeriod"/>
            </a:pPr>
            <a:r>
              <a:rPr lang="en-US" dirty="0">
                <a:solidFill>
                  <a:srgbClr val="CCFF33"/>
                </a:solidFill>
              </a:rPr>
              <a:t>TT</a:t>
            </a:r>
          </a:p>
          <a:p>
            <a:pPr marL="514350" indent="-514350">
              <a:buAutoNum type="alphaLcPeriod"/>
            </a:pPr>
            <a:r>
              <a:rPr lang="en-US" dirty="0"/>
              <a:t>TS</a:t>
            </a: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29236976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0" y="461383"/>
            <a:ext cx="4066752" cy="4743663"/>
          </a:xfrm>
        </p:spPr>
        <p:txBody>
          <a:bodyPr/>
          <a:lstStyle/>
          <a:p>
            <a:r>
              <a:rPr lang="en-US" sz="3600" b="1" dirty="0" smtClean="0"/>
              <a:t>What are the recessive traits indicated?</a:t>
            </a:r>
            <a:endParaRPr lang="en-US" sz="3600" b="1"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descr="http://3.bp.blogspot.com/-MntRf49TIQ4/UsjAPc5ImwI/AAAAAAAAAyo/F1Ij1aLiNzc/s1600/Mendel+Plant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1055" y="461383"/>
            <a:ext cx="6990945" cy="4884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2111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88571" y="492368"/>
            <a:ext cx="4069951" cy="3782066"/>
          </a:xfrm>
        </p:spPr>
        <p:txBody>
          <a:bodyPr/>
          <a:lstStyle/>
          <a:p>
            <a:r>
              <a:rPr lang="en-US" dirty="0"/>
              <a:t>What is the recessive trait indicated above</a:t>
            </a:r>
            <a:r>
              <a:rPr lang="en-US" dirty="0" smtClean="0"/>
              <a:t>?</a:t>
            </a:r>
          </a:p>
          <a:p>
            <a:pPr algn="ctr"/>
            <a:r>
              <a:rPr lang="en-US" b="1" dirty="0" smtClean="0">
                <a:solidFill>
                  <a:srgbClr val="CCFF33"/>
                </a:solidFill>
              </a:rPr>
              <a:t>Wrinkled</a:t>
            </a:r>
          </a:p>
          <a:p>
            <a:pPr algn="ctr"/>
            <a:r>
              <a:rPr lang="en-US" b="1" dirty="0" smtClean="0">
                <a:solidFill>
                  <a:srgbClr val="CCFF33"/>
                </a:solidFill>
              </a:rPr>
              <a:t>Green</a:t>
            </a:r>
          </a:p>
          <a:p>
            <a:pPr algn="ctr"/>
            <a:r>
              <a:rPr lang="en-US" b="1" dirty="0" smtClean="0">
                <a:solidFill>
                  <a:srgbClr val="CCFF33"/>
                </a:solidFill>
              </a:rPr>
              <a:t>white</a:t>
            </a:r>
            <a:endParaRPr lang="en-US" b="1" dirty="0">
              <a:solidFill>
                <a:srgbClr val="CCFF33"/>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3</a:t>
            </a:r>
          </a:p>
        </p:txBody>
      </p:sp>
      <p:pic>
        <p:nvPicPr>
          <p:cNvPr id="307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8522" y="492368"/>
            <a:ext cx="6233478" cy="4355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2395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123032" y="820615"/>
            <a:ext cx="4465337" cy="3731412"/>
          </a:xfrm>
        </p:spPr>
        <p:txBody>
          <a:bodyPr/>
          <a:lstStyle/>
          <a:p>
            <a:r>
              <a:rPr lang="en-US" dirty="0" smtClean="0"/>
              <a:t>What is the genotype for the F1 generation indicated? </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0050" y="1074860"/>
            <a:ext cx="3848100" cy="428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784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lvl="0"/>
            <a:r>
              <a:rPr lang="en-US" b="1" dirty="0" smtClean="0"/>
              <a:t> Crossing over</a:t>
            </a:r>
          </a:p>
          <a:p>
            <a:pPr marL="514350" lvl="0" indent="-514350">
              <a:buAutoNum type="alphaLcPeriod"/>
            </a:pPr>
            <a:r>
              <a:rPr lang="en-US" b="1" dirty="0" smtClean="0"/>
              <a:t>Has matching areas on chromatids exchange</a:t>
            </a:r>
          </a:p>
          <a:p>
            <a:pPr marL="514350" lvl="0" indent="-514350">
              <a:buAutoNum type="alphaLcPeriod"/>
            </a:pPr>
            <a:r>
              <a:rPr lang="en-US" b="1" dirty="0" smtClean="0"/>
              <a:t>Causes mutations</a:t>
            </a:r>
          </a:p>
          <a:p>
            <a:pPr marL="514350" lvl="0" indent="-514350">
              <a:buAutoNum type="alphaLcPeriod"/>
            </a:pPr>
            <a:r>
              <a:rPr lang="en-US" b="1" dirty="0" smtClean="0"/>
              <a:t>Affects how traits are passed on to offspring</a:t>
            </a:r>
          </a:p>
          <a:p>
            <a:pPr marL="514350" lvl="0" indent="-514350">
              <a:buAutoNum type="alphaLcPeriod"/>
            </a:pPr>
            <a:r>
              <a:rPr lang="en-US" b="1" dirty="0" smtClean="0"/>
              <a:t>All of these are correct</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smtClean="0"/>
              <a:t>Category 1</a:t>
            </a:r>
            <a:endParaRPr lang="en-US" dirty="0"/>
          </a:p>
        </p:txBody>
      </p:sp>
    </p:spTree>
    <p:extLst>
      <p:ext uri="{BB962C8B-B14F-4D97-AF65-F5344CB8AC3E}">
        <p14:creationId xmlns:p14="http://schemas.microsoft.com/office/powerpoint/2010/main" val="3551635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60338"/>
            <a:ext cx="5403183" cy="3715511"/>
          </a:xfrm>
        </p:spPr>
        <p:txBody>
          <a:bodyPr/>
          <a:lstStyle/>
          <a:p>
            <a:r>
              <a:rPr lang="en-US" dirty="0"/>
              <a:t>What is the genotype for the F1 generation indicated</a:t>
            </a:r>
            <a:r>
              <a:rPr lang="en-US" dirty="0" smtClean="0"/>
              <a:t>?</a:t>
            </a:r>
          </a:p>
          <a:p>
            <a:pPr algn="ctr"/>
            <a:r>
              <a:rPr lang="en-US" sz="4000" b="1" dirty="0" smtClean="0">
                <a:solidFill>
                  <a:srgbClr val="CCFF33"/>
                </a:solidFill>
              </a:rPr>
              <a:t>RW</a:t>
            </a:r>
            <a:endParaRPr lang="en-US" sz="4000" b="1" dirty="0">
              <a:solidFill>
                <a:srgbClr val="CCFF33"/>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01" name="Picture 5" descr="http://www.goldiesroom.org/Multimedia/Bio_Images/18%20Genetics/Incomplete%20Domin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2769" y="433002"/>
            <a:ext cx="4496045" cy="5007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6018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586154"/>
            <a:ext cx="5684536" cy="4503127"/>
          </a:xfrm>
        </p:spPr>
        <p:txBody>
          <a:bodyPr/>
          <a:lstStyle/>
          <a:p>
            <a:r>
              <a:rPr lang="en-US" dirty="0" smtClean="0"/>
              <a:t>Which is correct about the picture?</a:t>
            </a:r>
          </a:p>
          <a:p>
            <a:pPr marL="514350" indent="-514350">
              <a:buAutoNum type="alphaLcPeriod"/>
            </a:pPr>
            <a:r>
              <a:rPr lang="en-US" dirty="0" smtClean="0"/>
              <a:t>The gametes are RW</a:t>
            </a:r>
          </a:p>
          <a:p>
            <a:pPr marL="514350" indent="-514350">
              <a:buAutoNum type="alphaLcPeriod"/>
            </a:pPr>
            <a:r>
              <a:rPr lang="en-US" dirty="0" smtClean="0"/>
              <a:t>Red is recessive</a:t>
            </a:r>
          </a:p>
          <a:p>
            <a:pPr marL="514350" indent="-514350">
              <a:buAutoNum type="alphaLcPeriod"/>
            </a:pPr>
            <a:r>
              <a:rPr lang="en-US" dirty="0" smtClean="0"/>
              <a:t>Pink flowers are hybrids</a:t>
            </a:r>
          </a:p>
          <a:p>
            <a:pPr marL="514350" indent="-514350">
              <a:buAutoNum type="alphaLcPeriod"/>
            </a:pPr>
            <a:r>
              <a:rPr lang="en-US" dirty="0" smtClean="0"/>
              <a:t>Pink indicates C0-dominance</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3</a:t>
            </a:r>
          </a:p>
        </p:txBody>
      </p:sp>
      <p:pic>
        <p:nvPicPr>
          <p:cNvPr id="5122" name="Picture 2" descr="http://www.goldiesroom.org/Multimedia/Bio_Images/18%20Genetics/Incomplete%20Domin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3144" y="803031"/>
            <a:ext cx="384810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405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Which is correct about the picture?</a:t>
            </a:r>
          </a:p>
          <a:p>
            <a:pPr marL="514350" indent="-514350">
              <a:buAutoNum type="alphaLcPeriod"/>
            </a:pPr>
            <a:r>
              <a:rPr lang="en-US" dirty="0"/>
              <a:t>The gametes are RW</a:t>
            </a:r>
          </a:p>
          <a:p>
            <a:pPr marL="514350" indent="-514350">
              <a:buAutoNum type="alphaLcPeriod"/>
            </a:pPr>
            <a:r>
              <a:rPr lang="en-US" dirty="0"/>
              <a:t>Red is recessive</a:t>
            </a:r>
          </a:p>
          <a:p>
            <a:pPr marL="514350" indent="-514350">
              <a:buAutoNum type="alphaLcPeriod"/>
            </a:pPr>
            <a:r>
              <a:rPr lang="en-US" sz="3600" b="1" dirty="0">
                <a:solidFill>
                  <a:srgbClr val="CCFF33"/>
                </a:solidFill>
              </a:rPr>
              <a:t>Pink flowers are </a:t>
            </a:r>
            <a:r>
              <a:rPr lang="en-US" sz="3600" b="1" dirty="0" smtClean="0">
                <a:solidFill>
                  <a:srgbClr val="CCFF33"/>
                </a:solidFill>
              </a:rPr>
              <a:t>hybrids</a:t>
            </a:r>
          </a:p>
          <a:p>
            <a:pPr marL="514350" indent="-514350">
              <a:buFont typeface="Arial" panose="020B0604020202020204" pitchFamily="34" charset="0"/>
              <a:buAutoNum type="alphaLcPeriod"/>
            </a:pPr>
            <a:r>
              <a:rPr lang="en-US" dirty="0"/>
              <a:t>Pink indicates C0-dominance</a:t>
            </a:r>
          </a:p>
          <a:p>
            <a:pPr marL="514350" indent="-514350">
              <a:buAutoNum type="alphaLcPeriod"/>
            </a:pPr>
            <a:endParaRPr lang="en-US" b="1"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3</a:t>
            </a:r>
          </a:p>
        </p:txBody>
      </p:sp>
      <p:pic>
        <p:nvPicPr>
          <p:cNvPr id="6146" name="Picture 2" descr="http://www.goldiesroom.org/Multimedia/Bio_Images/18%20Genetics/Incomplete%20Domin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3483" y="849923"/>
            <a:ext cx="384810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65588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849923"/>
            <a:ext cx="5848659" cy="4286250"/>
          </a:xfrm>
        </p:spPr>
        <p:txBody>
          <a:bodyPr/>
          <a:lstStyle/>
          <a:p>
            <a:r>
              <a:rPr lang="en-US" dirty="0" smtClean="0"/>
              <a:t>What is the genotype for the organisms in the square?</a:t>
            </a:r>
          </a:p>
          <a:p>
            <a:pPr marL="514350" indent="-514350">
              <a:buAutoNum type="alphaLcPeriod"/>
            </a:pPr>
            <a:r>
              <a:rPr lang="en-US" dirty="0" smtClean="0"/>
              <a:t>4 pink</a:t>
            </a:r>
          </a:p>
          <a:p>
            <a:pPr marL="514350" indent="-514350">
              <a:buAutoNum type="alphaLcPeriod"/>
            </a:pPr>
            <a:r>
              <a:rPr lang="en-US" dirty="0" smtClean="0"/>
              <a:t>4 hybrid RW</a:t>
            </a:r>
          </a:p>
          <a:p>
            <a:pPr marL="514350" indent="-514350">
              <a:buAutoNum type="alphaLcPeriod"/>
            </a:pPr>
            <a:r>
              <a:rPr lang="en-US" dirty="0" smtClean="0"/>
              <a:t>2 hybrid, 2 pure</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3</a:t>
            </a:r>
          </a:p>
        </p:txBody>
      </p:sp>
      <p:pic>
        <p:nvPicPr>
          <p:cNvPr id="5" name="Picture 2" descr="http://www.goldiesroom.org/Multimedia/Bio_Images/18%20Genetics/Incomplete%20Domin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3483" y="849923"/>
            <a:ext cx="384810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208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What is the genotype for the organisms in the square?</a:t>
            </a:r>
          </a:p>
          <a:p>
            <a:pPr marL="514350" indent="-514350">
              <a:buAutoNum type="alphaLcPeriod"/>
            </a:pPr>
            <a:r>
              <a:rPr lang="en-US" dirty="0"/>
              <a:t>4 pink</a:t>
            </a:r>
          </a:p>
          <a:p>
            <a:pPr marL="514350" indent="-514350">
              <a:buAutoNum type="alphaLcPeriod"/>
            </a:pPr>
            <a:r>
              <a:rPr lang="en-US" sz="3600" b="1" dirty="0">
                <a:solidFill>
                  <a:srgbClr val="CCFF33"/>
                </a:solidFill>
              </a:rPr>
              <a:t>4 hybrid RW</a:t>
            </a:r>
          </a:p>
          <a:p>
            <a:pPr marL="514350" indent="-514350">
              <a:buAutoNum type="alphaLcPeriod"/>
            </a:pPr>
            <a:r>
              <a:rPr lang="en-US" dirty="0"/>
              <a:t>2 hybrid, 2 pure</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3</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8463" y="1006109"/>
            <a:ext cx="3846513" cy="429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3462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4 questions follow</a:t>
            </a:r>
            <a:endParaRPr lang="en-US" dirty="0"/>
          </a:p>
        </p:txBody>
      </p:sp>
    </p:spTree>
    <p:extLst>
      <p:ext uri="{BB962C8B-B14F-4D97-AF65-F5344CB8AC3E}">
        <p14:creationId xmlns:p14="http://schemas.microsoft.com/office/powerpoint/2010/main" val="373987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963613"/>
            <a:ext cx="4840475" cy="2912236"/>
          </a:xfrm>
        </p:spPr>
        <p:txBody>
          <a:bodyPr/>
          <a:lstStyle/>
          <a:p>
            <a:r>
              <a:rPr lang="en-US" dirty="0" smtClean="0"/>
              <a:t>How can you determine the phenotype of the horse?</a:t>
            </a:r>
          </a:p>
          <a:p>
            <a:pPr marL="514350" indent="-514350">
              <a:buAutoNum type="alphaLcPeriod"/>
            </a:pPr>
            <a:r>
              <a:rPr lang="en-US" dirty="0" smtClean="0"/>
              <a:t>Doing a test-cross</a:t>
            </a:r>
          </a:p>
          <a:p>
            <a:pPr marL="514350" indent="-514350">
              <a:buAutoNum type="alphaLcPeriod"/>
            </a:pPr>
            <a:r>
              <a:rPr lang="en-US" dirty="0" smtClean="0"/>
              <a:t>Produce </a:t>
            </a:r>
            <a:r>
              <a:rPr lang="en-US" dirty="0" err="1" smtClean="0"/>
              <a:t>Punnet</a:t>
            </a:r>
            <a:r>
              <a:rPr lang="en-US" dirty="0" smtClean="0"/>
              <a:t> squares</a:t>
            </a:r>
          </a:p>
          <a:p>
            <a:pPr marL="514350" indent="-514350">
              <a:buAutoNum type="alphaLcPeriod"/>
            </a:pPr>
            <a:r>
              <a:rPr lang="en-US" dirty="0" smtClean="0"/>
              <a:t>Look at him</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4</a:t>
            </a:r>
            <a:endParaRPr lang="en-US" dirty="0"/>
          </a:p>
        </p:txBody>
      </p:sp>
      <p:pic>
        <p:nvPicPr>
          <p:cNvPr id="8194" name="Picture 2" descr="https://encrypted-tbn2.gstatic.com/images?q=tbn:ANd9GcTaRjgcUmMVjz4D2h92LCv-FRnnFAzJ8MNkftJ-iciMpSIDyKq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1153" y="963613"/>
            <a:ext cx="4692173" cy="3514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6918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844062"/>
            <a:ext cx="6622383" cy="3031787"/>
          </a:xfrm>
        </p:spPr>
        <p:txBody>
          <a:bodyPr/>
          <a:lstStyle/>
          <a:p>
            <a:pPr>
              <a:lnSpc>
                <a:spcPct val="150000"/>
              </a:lnSpc>
            </a:pPr>
            <a:r>
              <a:rPr lang="en-US" sz="3600" dirty="0"/>
              <a:t>How can you determine the phenotype of the horse?</a:t>
            </a:r>
          </a:p>
          <a:p>
            <a:pPr marL="514350" indent="-514350">
              <a:lnSpc>
                <a:spcPct val="150000"/>
              </a:lnSpc>
              <a:buAutoNum type="alphaLcPeriod"/>
            </a:pPr>
            <a:r>
              <a:rPr lang="en-US" sz="3600" dirty="0"/>
              <a:t>Doing a test-cross</a:t>
            </a:r>
          </a:p>
          <a:p>
            <a:pPr marL="514350" indent="-514350">
              <a:lnSpc>
                <a:spcPct val="150000"/>
              </a:lnSpc>
              <a:buAutoNum type="alphaLcPeriod"/>
            </a:pPr>
            <a:r>
              <a:rPr lang="en-US" sz="3600" dirty="0"/>
              <a:t>Produce </a:t>
            </a:r>
            <a:r>
              <a:rPr lang="en-US" sz="3600" dirty="0" err="1"/>
              <a:t>Punnet</a:t>
            </a:r>
            <a:r>
              <a:rPr lang="en-US" sz="3600" dirty="0"/>
              <a:t> squares</a:t>
            </a:r>
          </a:p>
          <a:p>
            <a:pPr marL="514350" indent="-514350">
              <a:lnSpc>
                <a:spcPct val="150000"/>
              </a:lnSpc>
              <a:buAutoNum type="alphaLcPeriod"/>
            </a:pPr>
            <a:r>
              <a:rPr lang="en-US" sz="3600" b="1" dirty="0">
                <a:solidFill>
                  <a:srgbClr val="CCFF33"/>
                </a:solidFill>
              </a:rPr>
              <a:t>Look at him</a:t>
            </a:r>
            <a:endParaRPr lang="en-US" sz="3600" b="1" dirty="0">
              <a:solidFill>
                <a:srgbClr val="CCFF33"/>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4</a:t>
            </a:r>
          </a:p>
        </p:txBody>
      </p:sp>
      <p:pic>
        <p:nvPicPr>
          <p:cNvPr id="5" name="Picture 2" descr="https://encrypted-tbn2.gstatic.com/images?q=tbn:ANd9GcTaRjgcUmMVjz4D2h92LCv-FRnnFAzJ8MNkftJ-iciMpSIDyKq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7690" y="963613"/>
            <a:ext cx="4222646" cy="3162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0650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The law of ____________________states that the inheritance of alleles for one trait is not affected by the inheritance of alleles for a different trait if the genes for the traits are on separate chromosomes</a:t>
            </a:r>
          </a:p>
          <a:p>
            <a:pPr marL="514350" indent="-514350">
              <a:buAutoNum type="alphaLcPeriod"/>
            </a:pPr>
            <a:r>
              <a:rPr lang="en-US" dirty="0"/>
              <a:t>I</a:t>
            </a:r>
            <a:r>
              <a:rPr lang="en-US" dirty="0" smtClean="0"/>
              <a:t>ndependent </a:t>
            </a:r>
            <a:r>
              <a:rPr lang="en-US" dirty="0"/>
              <a:t>assortment </a:t>
            </a:r>
            <a:endParaRPr lang="en-US" dirty="0" smtClean="0"/>
          </a:p>
          <a:p>
            <a:pPr marL="514350" indent="-514350">
              <a:buAutoNum type="alphaLcPeriod"/>
            </a:pPr>
            <a:r>
              <a:rPr lang="en-US" dirty="0" smtClean="0"/>
              <a:t>Segregation</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307731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The law of ____________________states that the inheritance of alleles for one trait is not affected by the inheritance of alleles for a different trait if the genes for the traits are on separate chromosomes</a:t>
            </a:r>
          </a:p>
          <a:p>
            <a:pPr marL="514350" indent="-514350">
              <a:buAutoNum type="alphaLcPeriod"/>
            </a:pPr>
            <a:r>
              <a:rPr lang="en-US" sz="3600" b="1" dirty="0">
                <a:solidFill>
                  <a:srgbClr val="CCFF33"/>
                </a:solidFill>
              </a:rPr>
              <a:t>Independent assortment </a:t>
            </a:r>
          </a:p>
          <a:p>
            <a:pPr marL="514350" indent="-514350">
              <a:buAutoNum type="alphaLcPeriod"/>
            </a:pPr>
            <a:r>
              <a:rPr lang="en-US" dirty="0"/>
              <a:t>Segregation</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32836931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lvl="0"/>
            <a:r>
              <a:rPr lang="en-US" b="1" dirty="0"/>
              <a:t> Crossing over</a:t>
            </a:r>
          </a:p>
          <a:p>
            <a:pPr marL="514350" lvl="0" indent="-514350">
              <a:buAutoNum type="alphaLcPeriod"/>
            </a:pPr>
            <a:r>
              <a:rPr lang="en-US" b="1" dirty="0"/>
              <a:t>Has matching areas on chromatids exchange</a:t>
            </a:r>
          </a:p>
          <a:p>
            <a:pPr marL="514350" lvl="0" indent="-514350">
              <a:buAutoNum type="alphaLcPeriod"/>
            </a:pPr>
            <a:r>
              <a:rPr lang="en-US" b="1" dirty="0"/>
              <a:t>Causes mutations</a:t>
            </a:r>
          </a:p>
          <a:p>
            <a:pPr marL="514350" lvl="0" indent="-514350">
              <a:buAutoNum type="alphaLcPeriod"/>
            </a:pPr>
            <a:r>
              <a:rPr lang="en-US" b="1" dirty="0"/>
              <a:t>Affects how traits are passed on to offspring</a:t>
            </a:r>
          </a:p>
          <a:p>
            <a:pPr marL="514350" lvl="0" indent="-514350">
              <a:buAutoNum type="alphaLcPeriod"/>
            </a:pPr>
            <a:r>
              <a:rPr lang="en-US" b="1" dirty="0">
                <a:solidFill>
                  <a:srgbClr val="CCFF33"/>
                </a:solidFill>
              </a:rPr>
              <a:t>All of these are correct</a:t>
            </a:r>
            <a:endParaRPr lang="en-US" dirty="0">
              <a:solidFill>
                <a:srgbClr val="CCFF33"/>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smtClean="0"/>
              <a:t>Category 1</a:t>
            </a:r>
            <a:endParaRPr lang="en-US" dirty="0"/>
          </a:p>
        </p:txBody>
      </p:sp>
    </p:spTree>
    <p:extLst>
      <p:ext uri="{BB962C8B-B14F-4D97-AF65-F5344CB8AC3E}">
        <p14:creationId xmlns:p14="http://schemas.microsoft.com/office/powerpoint/2010/main" val="2329171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7"/>
            <a:ext cx="8885530" cy="2862166"/>
          </a:xfrm>
        </p:spPr>
        <p:txBody>
          <a:bodyPr/>
          <a:lstStyle/>
          <a:p>
            <a:r>
              <a:rPr lang="en-US" dirty="0" smtClean="0"/>
              <a:t>Mendel’s law of _____________states that during meiosis, the factors that control each trait separate, and only one factor from each pair is/are passed to the offspring. </a:t>
            </a:r>
          </a:p>
          <a:p>
            <a:pPr marL="514350" indent="-514350">
              <a:buAutoNum type="alphaLcPeriod"/>
            </a:pPr>
            <a:r>
              <a:rPr lang="en-US" dirty="0" smtClean="0"/>
              <a:t>Independent Assortment</a:t>
            </a:r>
          </a:p>
          <a:p>
            <a:pPr marL="514350" indent="-514350">
              <a:buAutoNum type="alphaLcPeriod"/>
            </a:pPr>
            <a:r>
              <a:rPr lang="en-US" dirty="0" smtClean="0"/>
              <a:t>Segregation</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4246233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031631"/>
            <a:ext cx="8885530" cy="2844218"/>
          </a:xfrm>
        </p:spPr>
        <p:txBody>
          <a:bodyPr/>
          <a:lstStyle/>
          <a:p>
            <a:r>
              <a:rPr lang="en-US" dirty="0"/>
              <a:t>Mendel’s law of _____________states that during meiosis, the factors that control each trait separate, and only one factor from each pair is/are passed to the offspring. </a:t>
            </a:r>
          </a:p>
          <a:p>
            <a:pPr marL="514350" indent="-514350">
              <a:buAutoNum type="alphaLcPeriod"/>
            </a:pPr>
            <a:r>
              <a:rPr lang="en-US" dirty="0"/>
              <a:t>Independent Assortment</a:t>
            </a:r>
          </a:p>
          <a:p>
            <a:pPr marL="514350" indent="-514350">
              <a:buAutoNum type="alphaLcPeriod"/>
            </a:pPr>
            <a:r>
              <a:rPr lang="en-US" b="1" dirty="0">
                <a:solidFill>
                  <a:srgbClr val="CCFF33"/>
                </a:solidFill>
              </a:rPr>
              <a:t>Segregation</a:t>
            </a:r>
            <a:endParaRPr lang="en-US" b="1" dirty="0">
              <a:solidFill>
                <a:srgbClr val="CCFF33"/>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7660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Alternative forms of a trait are called</a:t>
            </a:r>
          </a:p>
          <a:p>
            <a:r>
              <a:rPr lang="en-US" dirty="0" smtClean="0"/>
              <a:t>a. genes</a:t>
            </a:r>
          </a:p>
          <a:p>
            <a:r>
              <a:rPr lang="en-US" dirty="0" smtClean="0"/>
              <a:t>b. Alleles</a:t>
            </a:r>
          </a:p>
          <a:p>
            <a:r>
              <a:rPr lang="en-US" dirty="0" smtClean="0"/>
              <a:t>c. Chromosomes</a:t>
            </a:r>
          </a:p>
          <a:p>
            <a:r>
              <a:rPr lang="en-US" dirty="0" smtClean="0"/>
              <a:t>d. gametes</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1162407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Alternative forms of a trait are called</a:t>
            </a:r>
          </a:p>
          <a:p>
            <a:r>
              <a:rPr lang="en-US" dirty="0"/>
              <a:t>a. </a:t>
            </a:r>
          </a:p>
          <a:p>
            <a:r>
              <a:rPr lang="en-US" sz="3600" b="1" dirty="0">
                <a:solidFill>
                  <a:srgbClr val="CCFF33"/>
                </a:solidFill>
              </a:rPr>
              <a:t>b. alleles</a:t>
            </a:r>
            <a:endParaRPr lang="en-US" sz="3600" b="1" dirty="0">
              <a:solidFill>
                <a:srgbClr val="CCFF33"/>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3244610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In </a:t>
            </a:r>
            <a:r>
              <a:rPr lang="en-US" dirty="0"/>
              <a:t>humans, brown eyes </a:t>
            </a:r>
            <a:r>
              <a:rPr lang="en-US" dirty="0" smtClean="0"/>
              <a:t>are </a:t>
            </a:r>
            <a:r>
              <a:rPr lang="en-US" dirty="0"/>
              <a:t>dominant over </a:t>
            </a:r>
            <a:r>
              <a:rPr lang="en-US" dirty="0" smtClean="0"/>
              <a:t>blue. A blue eyed man marries a brown eyed women. What </a:t>
            </a:r>
            <a:r>
              <a:rPr lang="en-US" dirty="0"/>
              <a:t>is the man’s genotype? </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280656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In humans, brown eyes are dominant over blue. A blue eyed man marries a brown eyed women. What is the man’s genotype? </a:t>
            </a:r>
            <a:endParaRPr lang="en-US" dirty="0" smtClean="0"/>
          </a:p>
          <a:p>
            <a:pPr algn="ctr"/>
            <a:r>
              <a:rPr lang="en-US" sz="4000" b="1" dirty="0" smtClean="0">
                <a:solidFill>
                  <a:srgbClr val="CCFF33"/>
                </a:solidFill>
              </a:rPr>
              <a:t>bb</a:t>
            </a:r>
            <a:endParaRPr lang="en-US" sz="4000" b="1" dirty="0">
              <a:solidFill>
                <a:srgbClr val="CCFF33"/>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4669218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5 questions follow</a:t>
            </a:r>
            <a:endParaRPr lang="en-US" dirty="0"/>
          </a:p>
        </p:txBody>
      </p:sp>
    </p:spTree>
    <p:extLst>
      <p:ext uri="{BB962C8B-B14F-4D97-AF65-F5344CB8AC3E}">
        <p14:creationId xmlns:p14="http://schemas.microsoft.com/office/powerpoint/2010/main" val="1161025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In dogs, there is an hereditary deafness caused by a recessive gene, “d.” A kennel owner has a male dog that she wants to use for breeding purposes if possible. The dog can hear, so the owner knows his genotype is either DD or Dd. If the dog’s genotype is </a:t>
            </a:r>
            <a:r>
              <a:rPr lang="en-US" dirty="0" err="1"/>
              <a:t>Dd</a:t>
            </a:r>
            <a:r>
              <a:rPr lang="en-US" dirty="0"/>
              <a:t>, the owner does not wish to use him for breeding so that the deafness gene will not be passed on. </a:t>
            </a:r>
            <a:r>
              <a:rPr lang="en-US" dirty="0" smtClean="0"/>
              <a:t> </a:t>
            </a:r>
            <a:r>
              <a:rPr lang="en-US" b="1" u="sng" dirty="0" smtClean="0"/>
              <a:t>How can you determine its genotype?</a:t>
            </a:r>
            <a:endParaRPr lang="en-US" b="1" u="sng"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5</a:t>
            </a:r>
            <a:endParaRPr lang="en-US" dirty="0"/>
          </a:p>
        </p:txBody>
      </p:sp>
    </p:spTree>
    <p:extLst>
      <p:ext uri="{BB962C8B-B14F-4D97-AF65-F5344CB8AC3E}">
        <p14:creationId xmlns:p14="http://schemas.microsoft.com/office/powerpoint/2010/main" val="460700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 </a:t>
            </a:r>
            <a:r>
              <a:rPr lang="en-US" dirty="0"/>
              <a:t>kennel owner has a male dog that she wants to use for breeding purposes if possible. The dog </a:t>
            </a:r>
            <a:r>
              <a:rPr lang="en-US" dirty="0" smtClean="0"/>
              <a:t>is </a:t>
            </a:r>
            <a:r>
              <a:rPr lang="en-US" dirty="0"/>
              <a:t>either DD or </a:t>
            </a:r>
            <a:r>
              <a:rPr lang="en-US" dirty="0" smtClean="0"/>
              <a:t>Dd. </a:t>
            </a:r>
            <a:r>
              <a:rPr lang="en-US" b="1" u="sng" dirty="0" smtClean="0"/>
              <a:t>How </a:t>
            </a:r>
            <a:r>
              <a:rPr lang="en-US" b="1" u="sng" dirty="0"/>
              <a:t>can you determine its genotype</a:t>
            </a:r>
            <a:r>
              <a:rPr lang="en-US" b="1" u="sng" dirty="0" smtClean="0"/>
              <a:t>?</a:t>
            </a:r>
          </a:p>
          <a:p>
            <a:pPr algn="ctr"/>
            <a:r>
              <a:rPr lang="en-US" sz="3600" b="1" u="sng" dirty="0" smtClean="0">
                <a:solidFill>
                  <a:srgbClr val="CCFF33"/>
                </a:solidFill>
              </a:rPr>
              <a:t>Cross it with a recessive </a:t>
            </a:r>
            <a:r>
              <a:rPr lang="en-US" sz="3600" b="1" u="sng" dirty="0" err="1" smtClean="0">
                <a:solidFill>
                  <a:srgbClr val="CCFF33"/>
                </a:solidFill>
              </a:rPr>
              <a:t>dd</a:t>
            </a:r>
            <a:r>
              <a:rPr lang="en-US" sz="3600" b="1" u="sng" dirty="0" smtClean="0">
                <a:solidFill>
                  <a:srgbClr val="CCFF33"/>
                </a:solidFill>
              </a:rPr>
              <a:t> </a:t>
            </a:r>
          </a:p>
          <a:p>
            <a:pPr algn="ctr"/>
            <a:r>
              <a:rPr lang="en-US" sz="3600" b="1" u="sng" dirty="0" smtClean="0">
                <a:solidFill>
                  <a:srgbClr val="CCFF33"/>
                </a:solidFill>
              </a:rPr>
              <a:t>If the dominant trait is present, some of the offspring will have the trait</a:t>
            </a:r>
            <a:endParaRPr lang="en-US" sz="3600" b="1" u="sng" dirty="0">
              <a:solidFill>
                <a:srgbClr val="CCFF33"/>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118932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How can  </a:t>
            </a:r>
            <a:r>
              <a:rPr lang="en-US" dirty="0"/>
              <a:t>two hearing dogs </a:t>
            </a:r>
            <a:r>
              <a:rPr lang="en-US" dirty="0" smtClean="0"/>
              <a:t> </a:t>
            </a:r>
            <a:r>
              <a:rPr lang="en-US" dirty="0"/>
              <a:t>produce deaf </a:t>
            </a:r>
            <a:r>
              <a:rPr lang="en-US" dirty="0" smtClean="0"/>
              <a:t>offspring?</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13827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lvl="0"/>
            <a:r>
              <a:rPr lang="en-US" b="1" dirty="0" smtClean="0"/>
              <a:t>Gametes are indicated on a </a:t>
            </a:r>
            <a:r>
              <a:rPr lang="en-US" b="1" dirty="0" err="1" smtClean="0"/>
              <a:t>punnet</a:t>
            </a:r>
            <a:r>
              <a:rPr lang="en-US" b="1" dirty="0" smtClean="0"/>
              <a:t> square</a:t>
            </a:r>
          </a:p>
          <a:p>
            <a:pPr marL="514350" lvl="0" indent="-514350">
              <a:buAutoNum type="alphaLcPeriod"/>
            </a:pPr>
            <a:r>
              <a:rPr lang="en-US" b="1" dirty="0" smtClean="0"/>
              <a:t>In the boxes</a:t>
            </a:r>
          </a:p>
          <a:p>
            <a:pPr marL="514350" lvl="0" indent="-514350">
              <a:buAutoNum type="alphaLcPeriod"/>
            </a:pPr>
            <a:r>
              <a:rPr lang="en-US" b="1" dirty="0" smtClean="0"/>
              <a:t>Along the top and sides</a:t>
            </a:r>
          </a:p>
          <a:p>
            <a:pPr marL="514350" lvl="0" indent="-514350">
              <a:buAutoNum type="alphaLcPeriod"/>
            </a:pPr>
            <a:r>
              <a:rPr lang="en-US" b="1" dirty="0" smtClean="0"/>
              <a:t>Both a and b</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758398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How can  two hearing dogs  produce deaf offspring</a:t>
            </a:r>
            <a:r>
              <a:rPr lang="en-US" dirty="0" smtClean="0"/>
              <a:t>?</a:t>
            </a:r>
          </a:p>
          <a:p>
            <a:pPr algn="ctr"/>
            <a:r>
              <a:rPr lang="en-US" sz="3600" b="1" dirty="0" smtClean="0">
                <a:solidFill>
                  <a:srgbClr val="CCFF33"/>
                </a:solidFill>
              </a:rPr>
              <a:t>Both parents were hybrids</a:t>
            </a:r>
            <a:endParaRPr lang="en-US" sz="3600" b="1" dirty="0">
              <a:solidFill>
                <a:srgbClr val="CCFF33"/>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854624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1873957"/>
            <a:ext cx="10139307" cy="2001892"/>
          </a:xfrm>
        </p:spPr>
        <p:txBody>
          <a:bodyPr/>
          <a:lstStyle/>
          <a:p>
            <a:pPr algn="ctr">
              <a:lnSpc>
                <a:spcPct val="150000"/>
              </a:lnSpc>
            </a:pPr>
            <a:r>
              <a:rPr lang="en-US" b="1" dirty="0"/>
              <a:t>In certain trees, smooth bark is dominant over wrinkled. Cross two trees that are heterozygous for smooth bark. </a:t>
            </a:r>
            <a:endParaRPr lang="en-US" b="1" dirty="0" smtClean="0"/>
          </a:p>
          <a:p>
            <a:pPr algn="ctr">
              <a:lnSpc>
                <a:spcPct val="150000"/>
              </a:lnSpc>
            </a:pPr>
            <a:r>
              <a:rPr lang="en-US" b="1" dirty="0" smtClean="0"/>
              <a:t>If </a:t>
            </a:r>
            <a:r>
              <a:rPr lang="en-US" b="1" dirty="0"/>
              <a:t>there are 100 offspring produced, how many will have wrinkled </a:t>
            </a:r>
            <a:r>
              <a:rPr lang="en-US" b="1" dirty="0" smtClean="0"/>
              <a:t>bark?</a:t>
            </a:r>
            <a:endParaRPr lang="en-US" b="1"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1863431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609600"/>
            <a:ext cx="9998629" cy="4923692"/>
          </a:xfrm>
        </p:spPr>
        <p:txBody>
          <a:bodyPr/>
          <a:lstStyle/>
          <a:p>
            <a:pPr algn="ctr">
              <a:lnSpc>
                <a:spcPct val="150000"/>
              </a:lnSpc>
            </a:pPr>
            <a:r>
              <a:rPr lang="en-US" b="1" dirty="0"/>
              <a:t>In certain trees, smooth bark is dominant over wrinkled. Cross two trees that are heterozygous for smooth bark. </a:t>
            </a:r>
          </a:p>
          <a:p>
            <a:pPr algn="ctr">
              <a:lnSpc>
                <a:spcPct val="150000"/>
              </a:lnSpc>
            </a:pPr>
            <a:r>
              <a:rPr lang="en-US" b="1" dirty="0"/>
              <a:t>If there are 100 offspring produced, how many will have wrinkled bark</a:t>
            </a:r>
            <a:r>
              <a:rPr lang="en-US" b="1" dirty="0" smtClean="0"/>
              <a:t>?</a:t>
            </a:r>
          </a:p>
          <a:p>
            <a:pPr algn="ctr">
              <a:lnSpc>
                <a:spcPct val="150000"/>
              </a:lnSpc>
            </a:pPr>
            <a:r>
              <a:rPr lang="en-US" sz="3600" b="1" dirty="0" smtClean="0">
                <a:solidFill>
                  <a:srgbClr val="CCFF33"/>
                </a:solidFill>
              </a:rPr>
              <a:t>25 % wrinkled</a:t>
            </a:r>
          </a:p>
          <a:p>
            <a:pPr algn="ctr">
              <a:lnSpc>
                <a:spcPct val="150000"/>
              </a:lnSpc>
            </a:pPr>
            <a:endParaRPr lang="en-US" sz="3600" b="1" dirty="0" smtClean="0">
              <a:solidFill>
                <a:srgbClr val="CCFF33"/>
              </a:solidFill>
            </a:endParaRPr>
          </a:p>
          <a:p>
            <a:pPr algn="ctr">
              <a:lnSpc>
                <a:spcPct val="150000"/>
              </a:lnSpc>
            </a:pPr>
            <a:endParaRPr lang="en-US" b="1" dirty="0"/>
          </a:p>
          <a:p>
            <a:pPr algn="ctr">
              <a:lnSpc>
                <a:spcPct val="150000"/>
              </a:lnSpc>
            </a:pPr>
            <a:endParaRPr lang="en-US" b="1"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5</a:t>
            </a:r>
          </a:p>
        </p:txBody>
      </p:sp>
      <p:graphicFrame>
        <p:nvGraphicFramePr>
          <p:cNvPr id="2" name="Table 1"/>
          <p:cNvGraphicFramePr>
            <a:graphicFrameLocks noGrp="1"/>
          </p:cNvGraphicFramePr>
          <p:nvPr>
            <p:extLst>
              <p:ext uri="{D42A27DB-BD31-4B8C-83A1-F6EECF244321}">
                <p14:modId xmlns:p14="http://schemas.microsoft.com/office/powerpoint/2010/main" val="1613371233"/>
              </p:ext>
            </p:extLst>
          </p:nvPr>
        </p:nvGraphicFramePr>
        <p:xfrm>
          <a:off x="8878277" y="3188676"/>
          <a:ext cx="2985477" cy="2103120"/>
        </p:xfrm>
        <a:graphic>
          <a:graphicData uri="http://schemas.openxmlformats.org/drawingml/2006/table">
            <a:tbl>
              <a:tblPr firstRow="1" bandRow="1">
                <a:tableStyleId>{5C22544A-7EE6-4342-B048-85BDC9FD1C3A}</a:tableStyleId>
              </a:tblPr>
              <a:tblGrid>
                <a:gridCol w="995159"/>
                <a:gridCol w="995159"/>
                <a:gridCol w="995159"/>
              </a:tblGrid>
              <a:tr h="587283">
                <a:tc>
                  <a:txBody>
                    <a:bodyPr/>
                    <a:lstStyle/>
                    <a:p>
                      <a:endParaRPr lang="en-US" sz="4000" b="1" dirty="0"/>
                    </a:p>
                  </a:txBody>
                  <a:tcPr/>
                </a:tc>
                <a:tc>
                  <a:txBody>
                    <a:bodyPr/>
                    <a:lstStyle/>
                    <a:p>
                      <a:r>
                        <a:rPr lang="en-US" sz="4000" b="1" dirty="0" smtClean="0"/>
                        <a:t>S</a:t>
                      </a:r>
                      <a:endParaRPr lang="en-US" sz="4000" b="1" dirty="0"/>
                    </a:p>
                  </a:txBody>
                  <a:tcPr/>
                </a:tc>
                <a:tc>
                  <a:txBody>
                    <a:bodyPr/>
                    <a:lstStyle/>
                    <a:p>
                      <a:r>
                        <a:rPr lang="en-US" sz="4000" b="1" dirty="0" smtClean="0"/>
                        <a:t>s</a:t>
                      </a:r>
                      <a:endParaRPr lang="en-US" sz="4000" b="1" dirty="0"/>
                    </a:p>
                  </a:txBody>
                  <a:tcPr/>
                </a:tc>
              </a:tr>
              <a:tr h="587283">
                <a:tc>
                  <a:txBody>
                    <a:bodyPr/>
                    <a:lstStyle/>
                    <a:p>
                      <a:r>
                        <a:rPr lang="en-US" sz="4000" b="1" dirty="0" smtClean="0"/>
                        <a:t>S</a:t>
                      </a:r>
                      <a:endParaRPr lang="en-US" sz="4000" b="1" dirty="0"/>
                    </a:p>
                  </a:txBody>
                  <a:tcPr/>
                </a:tc>
                <a:tc>
                  <a:txBody>
                    <a:bodyPr/>
                    <a:lstStyle/>
                    <a:p>
                      <a:r>
                        <a:rPr lang="en-US" sz="4000" b="1" dirty="0" smtClean="0"/>
                        <a:t>SS</a:t>
                      </a:r>
                      <a:endParaRPr lang="en-US" sz="4000" b="1" dirty="0"/>
                    </a:p>
                  </a:txBody>
                  <a:tcPr/>
                </a:tc>
                <a:tc>
                  <a:txBody>
                    <a:bodyPr/>
                    <a:lstStyle/>
                    <a:p>
                      <a:r>
                        <a:rPr lang="en-US" sz="4000" b="1" dirty="0" err="1" smtClean="0"/>
                        <a:t>Ss</a:t>
                      </a:r>
                      <a:endParaRPr lang="en-US" sz="4000" b="1" dirty="0"/>
                    </a:p>
                  </a:txBody>
                  <a:tcPr/>
                </a:tc>
              </a:tr>
              <a:tr h="587283">
                <a:tc>
                  <a:txBody>
                    <a:bodyPr/>
                    <a:lstStyle/>
                    <a:p>
                      <a:r>
                        <a:rPr lang="en-US" sz="4000" b="1" dirty="0" smtClean="0"/>
                        <a:t>s</a:t>
                      </a:r>
                      <a:endParaRPr lang="en-US" sz="4000" b="1" dirty="0"/>
                    </a:p>
                  </a:txBody>
                  <a:tcPr/>
                </a:tc>
                <a:tc>
                  <a:txBody>
                    <a:bodyPr/>
                    <a:lstStyle/>
                    <a:p>
                      <a:r>
                        <a:rPr lang="en-US" sz="4000" b="1" dirty="0" err="1" smtClean="0"/>
                        <a:t>Ss</a:t>
                      </a:r>
                      <a:endParaRPr lang="en-US" sz="4000" b="1" dirty="0"/>
                    </a:p>
                  </a:txBody>
                  <a:tcPr/>
                </a:tc>
                <a:tc>
                  <a:txBody>
                    <a:bodyPr/>
                    <a:lstStyle/>
                    <a:p>
                      <a:r>
                        <a:rPr lang="en-US" sz="4000" b="1" dirty="0" err="1" smtClean="0"/>
                        <a:t>ss</a:t>
                      </a:r>
                      <a:endParaRPr lang="en-US" sz="4000" b="1" dirty="0"/>
                    </a:p>
                  </a:txBody>
                  <a:tcPr/>
                </a:tc>
              </a:tr>
            </a:tbl>
          </a:graphicData>
        </a:graphic>
      </p:graphicFrame>
    </p:spTree>
    <p:extLst>
      <p:ext uri="{BB962C8B-B14F-4D97-AF65-F5344CB8AC3E}">
        <p14:creationId xmlns:p14="http://schemas.microsoft.com/office/powerpoint/2010/main" val="2060791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88572" y="785813"/>
            <a:ext cx="3457152" cy="3823458"/>
          </a:xfrm>
        </p:spPr>
        <p:txBody>
          <a:bodyPr/>
          <a:lstStyle/>
          <a:p>
            <a:r>
              <a:rPr lang="en-US" dirty="0" smtClean="0"/>
              <a:t>What are the phenotypes and frequencies indicated? </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5</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8503" y="785811"/>
            <a:ext cx="7083497" cy="4817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1523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500555" y="328246"/>
            <a:ext cx="3918202" cy="5275385"/>
          </a:xfrm>
        </p:spPr>
        <p:txBody>
          <a:bodyPr/>
          <a:lstStyle/>
          <a:p>
            <a:pPr>
              <a:lnSpc>
                <a:spcPct val="150000"/>
              </a:lnSpc>
            </a:pPr>
            <a:r>
              <a:rPr lang="en-US" sz="3600" b="1" dirty="0" smtClean="0">
                <a:solidFill>
                  <a:srgbClr val="CCFF33"/>
                </a:solidFill>
              </a:rPr>
              <a:t>Black, Coarse- 4</a:t>
            </a:r>
          </a:p>
          <a:p>
            <a:pPr>
              <a:lnSpc>
                <a:spcPct val="150000"/>
              </a:lnSpc>
            </a:pPr>
            <a:r>
              <a:rPr lang="en-US" sz="3600" b="1" dirty="0" smtClean="0">
                <a:solidFill>
                  <a:srgbClr val="CCFF33"/>
                </a:solidFill>
              </a:rPr>
              <a:t>Black- Fine- 4</a:t>
            </a:r>
          </a:p>
          <a:p>
            <a:pPr>
              <a:lnSpc>
                <a:spcPct val="150000"/>
              </a:lnSpc>
            </a:pPr>
            <a:r>
              <a:rPr lang="en-US" sz="3600" b="1" dirty="0" smtClean="0">
                <a:solidFill>
                  <a:srgbClr val="CCFF33"/>
                </a:solidFill>
              </a:rPr>
              <a:t>White – coarse- 4</a:t>
            </a:r>
          </a:p>
          <a:p>
            <a:pPr>
              <a:lnSpc>
                <a:spcPct val="150000"/>
              </a:lnSpc>
            </a:pPr>
            <a:r>
              <a:rPr lang="en-US" sz="3600" b="1" dirty="0" smtClean="0">
                <a:solidFill>
                  <a:srgbClr val="CCFF33"/>
                </a:solidFill>
              </a:rPr>
              <a:t>White- fine- 4 </a:t>
            </a:r>
            <a:endParaRPr lang="en-US" sz="3600" b="1" dirty="0">
              <a:solidFill>
                <a:srgbClr val="CCFF33"/>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5</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8756" y="785813"/>
            <a:ext cx="6773244" cy="46068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02147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539262"/>
            <a:ext cx="5634935" cy="4548553"/>
          </a:xfrm>
        </p:spPr>
        <p:txBody>
          <a:bodyPr/>
          <a:lstStyle/>
          <a:p>
            <a:r>
              <a:rPr lang="en-US" dirty="0" smtClean="0"/>
              <a:t>A tan coat in rats is dominant but so is white. Black eyes are dominant to red eyes.</a:t>
            </a:r>
          </a:p>
          <a:p>
            <a:r>
              <a:rPr lang="en-US" dirty="0" smtClean="0"/>
              <a:t>A pure tan coat rat with red eyes is crossed with a heterozygous black eyed white rat.</a:t>
            </a:r>
            <a:endParaRPr lang="en-US" dirty="0" smtClean="0"/>
          </a:p>
          <a:p>
            <a:endParaRPr lang="en-US" dirty="0" smtClean="0"/>
          </a:p>
          <a:p>
            <a:r>
              <a:rPr lang="en-US" dirty="0" smtClean="0"/>
              <a:t>What are the genotypes of the parents?</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5</a:t>
            </a:r>
          </a:p>
        </p:txBody>
      </p:sp>
      <p:pic>
        <p:nvPicPr>
          <p:cNvPr id="11266" name="Picture 2" descr="http://www.biology.arizona.edu/mendelian_genetics/problem_sets/dihybrid_cross/graphics/13punne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6614" y="797534"/>
            <a:ext cx="4776677" cy="3094527"/>
          </a:xfrm>
          <a:prstGeom prst="rect">
            <a:avLst/>
          </a:prstGeom>
          <a:solidFill>
            <a:schemeClr val="tx1"/>
          </a:solidFill>
        </p:spPr>
      </p:pic>
      <p:sp>
        <p:nvSpPr>
          <p:cNvPr id="2" name="TextBox 1"/>
          <p:cNvSpPr txBox="1"/>
          <p:nvPr/>
        </p:nvSpPr>
        <p:spPr>
          <a:xfrm>
            <a:off x="8551451" y="3892061"/>
            <a:ext cx="2627001" cy="461665"/>
          </a:xfrm>
          <a:prstGeom prst="rect">
            <a:avLst/>
          </a:prstGeom>
          <a:noFill/>
        </p:spPr>
        <p:txBody>
          <a:bodyPr wrap="none" rtlCol="0">
            <a:spAutoFit/>
          </a:bodyPr>
          <a:lstStyle/>
          <a:p>
            <a:r>
              <a:rPr lang="en-US" sz="2400" dirty="0" smtClean="0"/>
              <a:t>Wrong traits shown</a:t>
            </a:r>
            <a:endParaRPr lang="en-US" sz="2400" dirty="0" smtClean="0"/>
          </a:p>
        </p:txBody>
      </p:sp>
    </p:spTree>
    <p:extLst>
      <p:ext uri="{BB962C8B-B14F-4D97-AF65-F5344CB8AC3E}">
        <p14:creationId xmlns:p14="http://schemas.microsoft.com/office/powerpoint/2010/main" val="978699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A pure tan coat rat with red eyes </a:t>
            </a:r>
            <a:r>
              <a:rPr lang="en-US" dirty="0" smtClean="0"/>
              <a:t>- </a:t>
            </a:r>
            <a:r>
              <a:rPr lang="en-US" sz="3600" b="1" dirty="0" err="1" smtClean="0">
                <a:solidFill>
                  <a:srgbClr val="CCFF33"/>
                </a:solidFill>
              </a:rPr>
              <a:t>TTrr</a:t>
            </a:r>
            <a:endParaRPr lang="en-US" sz="3600" b="1" dirty="0" smtClean="0">
              <a:solidFill>
                <a:srgbClr val="CCFF33"/>
              </a:solidFill>
            </a:endParaRPr>
          </a:p>
          <a:p>
            <a:r>
              <a:rPr lang="en-US" dirty="0" smtClean="0"/>
              <a:t>heterozygous </a:t>
            </a:r>
            <a:r>
              <a:rPr lang="en-US" dirty="0"/>
              <a:t>black eyed white rat</a:t>
            </a:r>
            <a:r>
              <a:rPr lang="en-US" dirty="0" smtClean="0"/>
              <a:t>.- </a:t>
            </a:r>
            <a:r>
              <a:rPr lang="en-US" sz="3600" b="1" dirty="0" err="1" smtClean="0">
                <a:solidFill>
                  <a:srgbClr val="CCFF33"/>
                </a:solidFill>
              </a:rPr>
              <a:t>WWBb</a:t>
            </a:r>
            <a:endParaRPr lang="en-US" sz="3600" b="1" dirty="0" smtClean="0">
              <a:solidFill>
                <a:srgbClr val="CCFF33"/>
              </a:solidFill>
            </a:endParaRPr>
          </a:p>
          <a:p>
            <a:endParaRPr lang="en-US" dirty="0"/>
          </a:p>
        </p:txBody>
      </p:sp>
      <p:sp>
        <p:nvSpPr>
          <p:cNvPr id="18" name="Text Placeholder 17"/>
          <p:cNvSpPr>
            <a:spLocks noGrp="1"/>
          </p:cNvSpPr>
          <p:nvPr>
            <p:ph type="body" sz="quarter" idx="16"/>
          </p:nvPr>
        </p:nvSpPr>
        <p:spPr/>
        <p:txBody>
          <a:bodyPr/>
          <a:lstStyle/>
          <a:p>
            <a:r>
              <a:rPr lang="en-US" dirty="0" smtClean="0"/>
              <a:t>50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8052424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lvl="0"/>
            <a:r>
              <a:rPr lang="en-US" b="1" dirty="0"/>
              <a:t>Gametes are indicated on a </a:t>
            </a:r>
            <a:r>
              <a:rPr lang="en-US" b="1" dirty="0" err="1"/>
              <a:t>punnet</a:t>
            </a:r>
            <a:r>
              <a:rPr lang="en-US" b="1" dirty="0"/>
              <a:t> square</a:t>
            </a:r>
          </a:p>
          <a:p>
            <a:pPr marL="514350" lvl="0" indent="-514350">
              <a:buAutoNum type="alphaLcPeriod"/>
            </a:pPr>
            <a:r>
              <a:rPr lang="en-US" b="1" dirty="0"/>
              <a:t>In the boxes</a:t>
            </a:r>
          </a:p>
          <a:p>
            <a:pPr marL="514350" lvl="0" indent="-514350">
              <a:buAutoNum type="alphaLcPeriod"/>
            </a:pPr>
            <a:r>
              <a:rPr lang="en-US" b="1" dirty="0">
                <a:solidFill>
                  <a:srgbClr val="CCFF33"/>
                </a:solidFill>
              </a:rPr>
              <a:t>Along the top and sides</a:t>
            </a:r>
          </a:p>
          <a:p>
            <a:pPr marL="514350" lvl="0" indent="-514350">
              <a:buAutoNum type="alphaLcPeriod"/>
            </a:pPr>
            <a:r>
              <a:rPr lang="en-US" b="1" dirty="0"/>
              <a:t>Both a and b</a:t>
            </a:r>
            <a:endParaRPr lang="en-US" dirty="0"/>
          </a:p>
          <a:p>
            <a:pPr lvl="0"/>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2906751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Predicting the ratio of traits in offspring is easy when you use</a:t>
            </a:r>
            <a:r>
              <a:rPr lang="en-US" dirty="0"/>
              <a:t> </a:t>
            </a:r>
            <a:r>
              <a:rPr lang="en-US" dirty="0" smtClean="0"/>
              <a:t>________________. </a:t>
            </a: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210928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dirty="0"/>
              <a:t>Predicting the ratio of traits in offspring is easy when you use ________________. </a:t>
            </a:r>
            <a:endParaRPr lang="en-US" dirty="0" smtClean="0"/>
          </a:p>
          <a:p>
            <a:pPr algn="ctr"/>
            <a:endParaRPr lang="en-US" dirty="0" smtClean="0"/>
          </a:p>
          <a:p>
            <a:pPr algn="ctr"/>
            <a:r>
              <a:rPr lang="en-US" sz="3600" b="1" dirty="0" err="1" smtClean="0">
                <a:solidFill>
                  <a:srgbClr val="CCFF33"/>
                </a:solidFill>
              </a:rPr>
              <a:t>Punnet</a:t>
            </a:r>
            <a:r>
              <a:rPr lang="en-US" sz="3600" b="1" dirty="0" smtClean="0">
                <a:solidFill>
                  <a:srgbClr val="CCFF33"/>
                </a:solidFill>
              </a:rPr>
              <a:t> Square</a:t>
            </a:r>
            <a:endParaRPr lang="en-US" sz="3600" b="1" dirty="0">
              <a:solidFill>
                <a:srgbClr val="CCFF33"/>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700617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Which of these is a best match for homozygous?</a:t>
            </a:r>
          </a:p>
          <a:p>
            <a:pPr marL="514350" indent="-514350">
              <a:buAutoNum type="alphaLcPeriod"/>
            </a:pPr>
            <a:r>
              <a:rPr lang="en-US" dirty="0" smtClean="0"/>
              <a:t>Different traits are present</a:t>
            </a:r>
          </a:p>
          <a:p>
            <a:pPr marL="514350" indent="-514350">
              <a:buAutoNum type="alphaLcPeriod"/>
            </a:pPr>
            <a:r>
              <a:rPr lang="en-US" dirty="0" err="1" smtClean="0"/>
              <a:t>Tt</a:t>
            </a:r>
            <a:endParaRPr lang="en-US" dirty="0" smtClean="0"/>
          </a:p>
          <a:p>
            <a:pPr marL="514350" indent="-514350">
              <a:buAutoNum type="alphaLcPeriod"/>
            </a:pPr>
            <a:r>
              <a:rPr lang="en-US" dirty="0" smtClean="0"/>
              <a:t>AB</a:t>
            </a:r>
          </a:p>
          <a:p>
            <a:pPr marL="514350" indent="-514350">
              <a:buAutoNum type="alphaLcPeriod"/>
            </a:pPr>
            <a:r>
              <a:rPr lang="en-US" dirty="0" smtClean="0"/>
              <a:t>Pure blood</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0920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TS104001206">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lumMod val="60000"/>
            <a:lumOff val="40000"/>
          </a:schemeClr>
        </a:solidFill>
        <a:ln>
          <a:solidFill>
            <a:schemeClr val="bg2">
              <a:lumMod val="60000"/>
              <a:lumOff val="40000"/>
            </a:schemeClr>
          </a:solidFill>
        </a:ln>
      </a:spPr>
      <a:bodyPr rtlCol="0" anchor="ctr"/>
      <a:lstStyle>
        <a:defPPr algn="ctr">
          <a:lnSpc>
            <a:spcPct val="90000"/>
          </a:lnSpc>
          <a:defRPr sz="2400" dirty="0" smtClean="0">
            <a:solidFill>
              <a:schemeClr val="bg2">
                <a:lumMod val="5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400" dirty="0" err="1" smtClean="0"/>
        </a:defPPr>
      </a:lstStyle>
    </a:txDef>
  </a:objectDefaults>
  <a:extraClrSchemeLst/>
  <a:extLst>
    <a:ext uri="{05A4C25C-085E-4340-85A3-A5531E510DB2}">
      <thm15:themeFamily xmlns="" xmlns:thm15="http://schemas.microsoft.com/office/thememl/2012/main" name="GameBoardColorful_16x9.potx" id="{98C88DC9-98CC-4C0C-8A35-B3A047044276}" vid="{FD87E919-AD65-4324-B175-BCA884E59E92}"/>
    </a:ext>
  </a:extLst>
</a:theme>
</file>

<file path=ppt/theme/theme2.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63151B4-AA19-4907-9168-9B66268D5F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TS104001206</Template>
  <TotalTime>0</TotalTime>
  <Words>1335</Words>
  <Application>Microsoft Office PowerPoint</Application>
  <PresentationFormat>Custom</PresentationFormat>
  <Paragraphs>304</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TS104001206</vt:lpstr>
      <vt:lpstr>PowerPoint Presentation</vt:lpstr>
      <vt:lpstr>Category 1 questions follow</vt:lpstr>
      <vt:lpstr>Category 1</vt:lpstr>
      <vt:lpstr>Category 1</vt:lpstr>
      <vt:lpstr>Category 1</vt:lpstr>
      <vt:lpstr>Category 1</vt:lpstr>
      <vt:lpstr>Category 1</vt:lpstr>
      <vt:lpstr>Category 1</vt:lpstr>
      <vt:lpstr>Category 1</vt:lpstr>
      <vt:lpstr>Category 1</vt:lpstr>
      <vt:lpstr>Category 1</vt:lpstr>
      <vt:lpstr>Category 1</vt:lpstr>
      <vt:lpstr>Category 2 questions follow</vt:lpstr>
      <vt:lpstr>Category 2</vt:lpstr>
      <vt:lpstr>Category 2</vt:lpstr>
      <vt:lpstr>PowerPoint Presentation</vt:lpstr>
      <vt:lpstr>Category 2</vt:lpstr>
      <vt:lpstr>Category 2</vt:lpstr>
      <vt:lpstr>Category 2</vt:lpstr>
      <vt:lpstr>Category 2</vt:lpstr>
      <vt:lpstr>Category 2</vt:lpstr>
      <vt:lpstr>Category 2</vt:lpstr>
      <vt:lpstr>Category 2</vt:lpstr>
      <vt:lpstr>Category 3 questions follow</vt:lpstr>
      <vt:lpstr>Category 3</vt:lpstr>
      <vt:lpstr>Category 3</vt:lpstr>
      <vt:lpstr>Category 3</vt:lpstr>
      <vt:lpstr>Category 3</vt:lpstr>
      <vt:lpstr>Category 3</vt:lpstr>
      <vt:lpstr>Category 3</vt:lpstr>
      <vt:lpstr>Category 3</vt:lpstr>
      <vt:lpstr>Category 3</vt:lpstr>
      <vt:lpstr>Category 3</vt:lpstr>
      <vt:lpstr>Category 3</vt:lpstr>
      <vt:lpstr>Category 4 questions follow</vt:lpstr>
      <vt:lpstr>Category 4</vt:lpstr>
      <vt:lpstr>Category 4</vt:lpstr>
      <vt:lpstr>Category 4</vt:lpstr>
      <vt:lpstr>Category 4</vt:lpstr>
      <vt:lpstr>Category 4</vt:lpstr>
      <vt:lpstr>Category 4</vt:lpstr>
      <vt:lpstr>Category 4</vt:lpstr>
      <vt:lpstr>Category 4</vt:lpstr>
      <vt:lpstr>Category 4</vt:lpstr>
      <vt:lpstr>Category 4</vt:lpstr>
      <vt:lpstr>Category 5 questions follow</vt:lpstr>
      <vt:lpstr>Category 5</vt:lpstr>
      <vt:lpstr>Category 5</vt:lpstr>
      <vt:lpstr>Category 5</vt:lpstr>
      <vt:lpstr>Category 5</vt:lpstr>
      <vt:lpstr>Category 5</vt:lpstr>
      <vt:lpstr>Category 5</vt:lpstr>
      <vt:lpstr>Category 5</vt:lpstr>
      <vt:lpstr>Category 5</vt:lpstr>
      <vt:lpstr>Category 5</vt:lpstr>
      <vt:lpstr>Category 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2013-12-02T01:28:01Z</dcterms:created>
  <dcterms:modified xsi:type="dcterms:W3CDTF">2014-02-26T03:42:17Z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TC040012069991</vt:lpwstr>
  </property>
</Properties>
</file>